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89" d="100"/>
          <a:sy n="89" d="100"/>
        </p:scale>
        <p:origin x="-108" y="-2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dirty="0">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 Target="slide15.xml"/><Relationship Id="rId1" Type="http://schemas.openxmlformats.org/officeDocument/2006/relationships/slide" Target="slide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slide" Target="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slide" Target="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14CD68"/>
            </a:gs>
            <a:gs pos="100000">
              <a:srgbClr val="0B6E38"/>
            </a:gs>
          </a:gsLst>
          <a:lin scaled="0"/>
        </a:gradFill>
        <a:effectLst/>
      </p:bgPr>
    </p:bg>
    <p:spTree>
      <p:nvGrpSpPr>
        <p:cNvPr id="1" name=""/>
        <p:cNvGrpSpPr/>
        <p:nvPr/>
      </p:nvGrpSpPr>
      <p:grpSpPr/>
      <p:sp>
        <p:nvSpPr>
          <p:cNvPr id="4098" name="文本框 4097"/>
          <p:cNvSpPr txBox="1"/>
          <p:nvPr/>
        </p:nvSpPr>
        <p:spPr>
          <a:xfrm>
            <a:off x="611188" y="908050"/>
            <a:ext cx="5400675" cy="701675"/>
          </a:xfrm>
          <a:prstGeom prst="rect">
            <a:avLst/>
          </a:prstGeom>
          <a:noFill/>
          <a:ln w="9525">
            <a:noFill/>
          </a:ln>
        </p:spPr>
        <p:txBody>
          <a:bodyPr>
            <a:spAutoFit/>
          </a:bodyPr>
          <a:p>
            <a:pPr>
              <a:spcBef>
                <a:spcPct val="50000"/>
              </a:spcBef>
            </a:pPr>
            <a:r>
              <a:rPr lang="zh-CN" altLang="en-US" sz="4000" b="1" dirty="0">
                <a:latin typeface="Arial" panose="020B0604020202020204" pitchFamily="34" charset="0"/>
                <a:ea typeface="隶书" panose="02010509060101010101" pitchFamily="49" charset="-122"/>
              </a:rPr>
              <a:t>国家、统治与行政</a:t>
            </a:r>
            <a:endParaRPr lang="zh-CN" altLang="en-US" sz="4000" b="1" dirty="0">
              <a:latin typeface="Arial" panose="020B0604020202020204" pitchFamily="34" charset="0"/>
              <a:ea typeface="隶书" panose="02010509060101010101" pitchFamily="49" charset="-122"/>
            </a:endParaRPr>
          </a:p>
        </p:txBody>
      </p:sp>
      <p:sp>
        <p:nvSpPr>
          <p:cNvPr id="4099" name="文本框 4098"/>
          <p:cNvSpPr txBox="1"/>
          <p:nvPr/>
        </p:nvSpPr>
        <p:spPr>
          <a:xfrm>
            <a:off x="900113" y="1916113"/>
            <a:ext cx="5616575" cy="519112"/>
          </a:xfrm>
          <a:prstGeom prst="rect">
            <a:avLst/>
          </a:prstGeom>
          <a:noFill/>
          <a:ln w="9525">
            <a:noFill/>
          </a:ln>
        </p:spPr>
        <p:txBody>
          <a:bodyPr>
            <a:spAutoFit/>
          </a:bodyPr>
          <a:p>
            <a:pPr>
              <a:spcBef>
                <a:spcPct val="50000"/>
              </a:spcBef>
            </a:pPr>
            <a:r>
              <a:rPr lang="zh-CN" altLang="en-US" sz="2800" b="1" dirty="0">
                <a:latin typeface="Arial" panose="020B0604020202020204" pitchFamily="34" charset="0"/>
                <a:ea typeface="黑体" panose="02010609060101010101" pitchFamily="2" charset="-122"/>
              </a:rPr>
              <a:t>一、国家的起源</a:t>
            </a:r>
            <a:endParaRPr lang="zh-CN" altLang="en-US" sz="2800" b="1" dirty="0">
              <a:latin typeface="Arial" panose="020B0604020202020204" pitchFamily="34" charset="0"/>
              <a:ea typeface="黑体" panose="02010609060101010101" pitchFamily="2" charset="-122"/>
            </a:endParaRPr>
          </a:p>
        </p:txBody>
      </p:sp>
      <p:sp>
        <p:nvSpPr>
          <p:cNvPr id="4100" name="文本框 4099"/>
          <p:cNvSpPr txBox="1"/>
          <p:nvPr/>
        </p:nvSpPr>
        <p:spPr>
          <a:xfrm>
            <a:off x="1619250" y="2708275"/>
            <a:ext cx="4968875" cy="457200"/>
          </a:xfrm>
          <a:prstGeom prst="rect">
            <a:avLst/>
          </a:prstGeom>
          <a:noFill/>
          <a:ln w="9525">
            <a:noFill/>
          </a:ln>
        </p:spPr>
        <p:txBody>
          <a:bodyPr>
            <a:spAutoFit/>
          </a:bodyPr>
          <a:p>
            <a:pPr>
              <a:spcBef>
                <a:spcPct val="50000"/>
              </a:spcBef>
            </a:pPr>
            <a:r>
              <a:rPr lang="en-US" altLang="zh-CN" sz="2400" b="1">
                <a:latin typeface="楷体_GB2312" pitchFamily="49" charset="-122"/>
                <a:ea typeface="楷体_GB2312" pitchFamily="49" charset="-122"/>
              </a:rPr>
              <a:t>1</a:t>
            </a:r>
            <a:r>
              <a:rPr lang="zh-CN" altLang="en-US" sz="2400" b="1" dirty="0">
                <a:latin typeface="楷体_GB2312" pitchFamily="49" charset="-122"/>
                <a:ea typeface="楷体_GB2312" pitchFamily="49" charset="-122"/>
              </a:rPr>
              <a:t>、什么是国家？</a:t>
            </a:r>
            <a:endParaRPr lang="zh-CN" altLang="en-US" sz="2400" b="1" dirty="0">
              <a:latin typeface="楷体_GB2312" pitchFamily="49" charset="-122"/>
              <a:ea typeface="楷体_GB2312" pitchFamily="49" charset="-122"/>
            </a:endParaRPr>
          </a:p>
        </p:txBody>
      </p:sp>
      <p:sp>
        <p:nvSpPr>
          <p:cNvPr id="4101" name="文本框 4100"/>
          <p:cNvSpPr txBox="1"/>
          <p:nvPr/>
        </p:nvSpPr>
        <p:spPr>
          <a:xfrm>
            <a:off x="1692275" y="3357563"/>
            <a:ext cx="4103688" cy="457200"/>
          </a:xfrm>
          <a:prstGeom prst="rect">
            <a:avLst/>
          </a:prstGeom>
          <a:noFill/>
          <a:ln w="9525">
            <a:noFill/>
          </a:ln>
        </p:spPr>
        <p:txBody>
          <a:bodyPr>
            <a:spAutoFit/>
          </a:bodyPr>
          <a:p>
            <a:pPr>
              <a:spcBef>
                <a:spcPct val="50000"/>
              </a:spcBef>
            </a:pPr>
            <a:r>
              <a:rPr lang="zh-CN" altLang="en-US" sz="2400" b="1" dirty="0">
                <a:ln w="22225">
                  <a:solidFill>
                    <a:schemeClr val="accent2"/>
                  </a:solidFill>
                  <a:prstDash val="solid"/>
                </a:ln>
                <a:solidFill>
                  <a:schemeClr val="accent2">
                    <a:lumMod val="40000"/>
                    <a:lumOff val="60000"/>
                  </a:schemeClr>
                </a:solidFill>
                <a:effectLst/>
                <a:latin typeface="Arial" panose="020B0604020202020204" pitchFamily="34" charset="0"/>
              </a:rPr>
              <a:t>反映等级社会秩序的国家观</a:t>
            </a:r>
            <a:endParaRPr lang="zh-CN" altLang="en-US" sz="2400" b="1" dirty="0">
              <a:ln w="22225">
                <a:solidFill>
                  <a:schemeClr val="accent2"/>
                </a:solidFill>
                <a:prstDash val="solid"/>
              </a:ln>
              <a:solidFill>
                <a:schemeClr val="accent2">
                  <a:lumMod val="40000"/>
                  <a:lumOff val="60000"/>
                </a:schemeClr>
              </a:solidFill>
              <a:effectLst/>
              <a:latin typeface="Arial" panose="020B0604020202020204" pitchFamily="34" charset="0"/>
            </a:endParaRPr>
          </a:p>
        </p:txBody>
      </p:sp>
      <p:sp>
        <p:nvSpPr>
          <p:cNvPr id="4102" name="文本框 4101"/>
          <p:cNvSpPr txBox="1"/>
          <p:nvPr/>
        </p:nvSpPr>
        <p:spPr>
          <a:xfrm>
            <a:off x="1692275" y="3933825"/>
            <a:ext cx="5111750" cy="457200"/>
          </a:xfrm>
          <a:prstGeom prst="rect">
            <a:avLst/>
          </a:prstGeom>
          <a:noFill/>
          <a:ln w="9525">
            <a:noFill/>
          </a:ln>
        </p:spPr>
        <p:txBody>
          <a:bodyPr>
            <a:spAutoFit/>
          </a:bodyPr>
          <a:p>
            <a:pPr>
              <a:spcBef>
                <a:spcPct val="50000"/>
              </a:spcBef>
            </a:pPr>
            <a:r>
              <a:rPr lang="zh-CN" altLang="en-US" sz="2400" b="1" dirty="0">
                <a:ln w="22225">
                  <a:solidFill>
                    <a:schemeClr val="accent2"/>
                  </a:solidFill>
                  <a:prstDash val="solid"/>
                </a:ln>
                <a:solidFill>
                  <a:schemeClr val="accent2">
                    <a:lumMod val="40000"/>
                    <a:lumOff val="60000"/>
                  </a:schemeClr>
                </a:solidFill>
                <a:effectLst/>
                <a:latin typeface="Arial" panose="020B0604020202020204" pitchFamily="34" charset="0"/>
              </a:rPr>
              <a:t>反映个人主义社会秩序的国家观</a:t>
            </a:r>
            <a:endParaRPr lang="zh-CN" altLang="en-US" sz="2400" b="1" dirty="0">
              <a:ln w="22225">
                <a:solidFill>
                  <a:schemeClr val="accent2"/>
                </a:solidFill>
                <a:prstDash val="solid"/>
              </a:ln>
              <a:solidFill>
                <a:schemeClr val="accent2">
                  <a:lumMod val="40000"/>
                  <a:lumOff val="60000"/>
                </a:schemeClr>
              </a:solidFill>
              <a:effectLst/>
              <a:latin typeface="Arial" panose="020B0604020202020204" pitchFamily="34" charset="0"/>
            </a:endParaRPr>
          </a:p>
        </p:txBody>
      </p:sp>
      <p:sp>
        <p:nvSpPr>
          <p:cNvPr id="4103" name="文本框 4102"/>
          <p:cNvSpPr txBox="1"/>
          <p:nvPr/>
        </p:nvSpPr>
        <p:spPr>
          <a:xfrm>
            <a:off x="1692275" y="4581525"/>
            <a:ext cx="4175125" cy="457200"/>
          </a:xfrm>
          <a:prstGeom prst="rect">
            <a:avLst/>
          </a:prstGeom>
          <a:noFill/>
          <a:ln w="9525">
            <a:noFill/>
          </a:ln>
        </p:spPr>
        <p:txBody>
          <a:bodyPr>
            <a:spAutoFit/>
          </a:bodyPr>
          <a:p>
            <a:pPr>
              <a:spcBef>
                <a:spcPct val="50000"/>
              </a:spcBef>
            </a:pPr>
            <a:r>
              <a:rPr lang="zh-CN" altLang="en-US" sz="2400" b="1" dirty="0">
                <a:ln w="22225">
                  <a:solidFill>
                    <a:schemeClr val="accent2"/>
                  </a:solidFill>
                  <a:prstDash val="solid"/>
                </a:ln>
                <a:solidFill>
                  <a:schemeClr val="accent2">
                    <a:lumMod val="40000"/>
                    <a:lumOff val="60000"/>
                  </a:schemeClr>
                </a:solidFill>
                <a:effectLst/>
                <a:latin typeface="Arial" panose="020B0604020202020204" pitchFamily="34" charset="0"/>
              </a:rPr>
              <a:t>体现社会共同体观念的国家观</a:t>
            </a:r>
            <a:endParaRPr lang="zh-CN" altLang="en-US" sz="2400" b="1" dirty="0">
              <a:ln w="22225">
                <a:solidFill>
                  <a:schemeClr val="accent2"/>
                </a:solidFill>
                <a:prstDash val="solid"/>
              </a:ln>
              <a:solidFill>
                <a:schemeClr val="accent2">
                  <a:lumMod val="40000"/>
                  <a:lumOff val="60000"/>
                </a:schemeClr>
              </a:solidFill>
              <a:effectLst/>
              <a:latin typeface="Arial" panose="020B0604020202020204"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文本框 13313"/>
          <p:cNvSpPr txBox="1"/>
          <p:nvPr/>
        </p:nvSpPr>
        <p:spPr>
          <a:xfrm>
            <a:off x="611188" y="908050"/>
            <a:ext cx="5400675" cy="701675"/>
          </a:xfrm>
          <a:prstGeom prst="rect">
            <a:avLst/>
          </a:prstGeom>
          <a:noFill/>
          <a:ln w="9525">
            <a:noFill/>
          </a:ln>
        </p:spPr>
        <p:txBody>
          <a:bodyPr>
            <a:spAutoFit/>
          </a:bodyPr>
          <a:p>
            <a:pPr>
              <a:spcBef>
                <a:spcPct val="50000"/>
              </a:spcBef>
            </a:pPr>
            <a:r>
              <a:rPr lang="zh-CN" altLang="en-US" sz="4000" b="1" dirty="0">
                <a:latin typeface="Arial" panose="020B0604020202020204" pitchFamily="34" charset="0"/>
                <a:ea typeface="隶书" panose="02010509060101010101" pitchFamily="49" charset="-122"/>
              </a:rPr>
              <a:t>国家、统治与行政</a:t>
            </a:r>
            <a:endParaRPr lang="zh-CN" altLang="en-US" sz="4000" b="1" dirty="0">
              <a:latin typeface="Arial" panose="020B0604020202020204" pitchFamily="34" charset="0"/>
              <a:ea typeface="隶书" panose="02010509060101010101" pitchFamily="49" charset="-122"/>
            </a:endParaRPr>
          </a:p>
        </p:txBody>
      </p:sp>
      <p:sp>
        <p:nvSpPr>
          <p:cNvPr id="13315" name="文本框 13314"/>
          <p:cNvSpPr txBox="1"/>
          <p:nvPr/>
        </p:nvSpPr>
        <p:spPr>
          <a:xfrm>
            <a:off x="1547813" y="2133600"/>
            <a:ext cx="4968875" cy="457200"/>
          </a:xfrm>
          <a:prstGeom prst="rect">
            <a:avLst/>
          </a:prstGeom>
          <a:noFill/>
          <a:ln w="9525">
            <a:noFill/>
          </a:ln>
        </p:spPr>
        <p:txBody>
          <a:bodyPr>
            <a:spAutoFit/>
          </a:bodyPr>
          <a:p>
            <a:pPr>
              <a:spcBef>
                <a:spcPct val="50000"/>
              </a:spcBef>
            </a:pPr>
            <a:r>
              <a:rPr lang="en-US" altLang="zh-CN" sz="2400" b="1">
                <a:latin typeface="楷体_GB2312" pitchFamily="49" charset="-122"/>
                <a:ea typeface="楷体_GB2312" pitchFamily="49" charset="-122"/>
              </a:rPr>
              <a:t>4</a:t>
            </a:r>
            <a:r>
              <a:rPr lang="zh-CN" altLang="en-US" sz="2400" b="1" dirty="0">
                <a:latin typeface="楷体_GB2312" pitchFamily="49" charset="-122"/>
                <a:ea typeface="楷体_GB2312" pitchFamily="49" charset="-122"/>
              </a:rPr>
              <a:t>、现代行政现象与现代行政精神</a:t>
            </a:r>
            <a:endParaRPr lang="zh-CN" altLang="en-US" sz="2400" b="1" dirty="0">
              <a:latin typeface="楷体_GB2312" pitchFamily="49" charset="-122"/>
              <a:ea typeface="楷体_GB2312" pitchFamily="49" charset="-122"/>
            </a:endParaRPr>
          </a:p>
        </p:txBody>
      </p:sp>
      <p:sp>
        <p:nvSpPr>
          <p:cNvPr id="13316" name="文本框 13315"/>
          <p:cNvSpPr txBox="1"/>
          <p:nvPr/>
        </p:nvSpPr>
        <p:spPr>
          <a:xfrm>
            <a:off x="2051050" y="2924175"/>
            <a:ext cx="4465638" cy="457200"/>
          </a:xfrm>
          <a:prstGeom prst="rect">
            <a:avLst/>
          </a:prstGeom>
          <a:noFill/>
          <a:ln w="9525">
            <a:noFill/>
          </a:ln>
        </p:spPr>
        <p:txBody>
          <a:bodyPr>
            <a:spAutoFit/>
          </a:bodyPr>
          <a:p>
            <a:pPr>
              <a:spcBef>
                <a:spcPct val="50000"/>
              </a:spcBef>
            </a:pPr>
            <a:r>
              <a:rPr lang="zh-CN" altLang="en-US" sz="2400" b="1" dirty="0">
                <a:solidFill>
                  <a:schemeClr val="hlink"/>
                </a:solidFill>
                <a:latin typeface="Arial" panose="020B0604020202020204" pitchFamily="34" charset="0"/>
              </a:rPr>
              <a:t>（</a:t>
            </a:r>
            <a:r>
              <a:rPr lang="en-US" altLang="zh-CN" sz="2400" b="1">
                <a:solidFill>
                  <a:schemeClr val="hlink"/>
                </a:solidFill>
                <a:latin typeface="Arial" panose="020B0604020202020204" pitchFamily="34" charset="0"/>
              </a:rPr>
              <a:t>1</a:t>
            </a:r>
            <a:r>
              <a:rPr lang="zh-CN" altLang="en-US" sz="2400" b="1" dirty="0">
                <a:solidFill>
                  <a:schemeClr val="hlink"/>
                </a:solidFill>
                <a:latin typeface="Arial" panose="020B0604020202020204" pitchFamily="34" charset="0"/>
              </a:rPr>
              <a:t>）现代行政现象</a:t>
            </a:r>
            <a:endParaRPr lang="zh-CN" altLang="en-US" sz="2400" b="1" dirty="0">
              <a:solidFill>
                <a:schemeClr val="hlink"/>
              </a:solidFill>
              <a:latin typeface="Arial" panose="020B0604020202020204" pitchFamily="34" charset="0"/>
            </a:endParaRPr>
          </a:p>
        </p:txBody>
      </p:sp>
      <p:sp>
        <p:nvSpPr>
          <p:cNvPr id="13317" name="文本框 13316"/>
          <p:cNvSpPr txBox="1"/>
          <p:nvPr/>
        </p:nvSpPr>
        <p:spPr>
          <a:xfrm>
            <a:off x="1908175" y="3716338"/>
            <a:ext cx="5688013" cy="1552575"/>
          </a:xfrm>
          <a:prstGeom prst="rect">
            <a:avLst/>
          </a:prstGeom>
          <a:noFill/>
          <a:ln w="9525">
            <a:noFill/>
          </a:ln>
        </p:spPr>
        <p:txBody>
          <a:bodyPr>
            <a:spAutoFit/>
          </a:bodyPr>
          <a:p>
            <a:pPr>
              <a:spcBef>
                <a:spcPct val="50000"/>
              </a:spcBef>
            </a:pPr>
            <a:r>
              <a:rPr lang="zh-CN" altLang="en-US" sz="2400" b="1" dirty="0">
                <a:solidFill>
                  <a:srgbClr val="009900"/>
                </a:solidFill>
                <a:latin typeface="Arial" panose="020B0604020202020204" pitchFamily="34" charset="0"/>
              </a:rPr>
              <a:t>行政职能扩展</a:t>
            </a:r>
            <a:endParaRPr lang="zh-CN" altLang="en-US" sz="2400" b="1" dirty="0">
              <a:solidFill>
                <a:srgbClr val="009900"/>
              </a:solidFill>
              <a:latin typeface="Arial" panose="020B0604020202020204" pitchFamily="34" charset="0"/>
            </a:endParaRPr>
          </a:p>
          <a:p>
            <a:pPr>
              <a:spcBef>
                <a:spcPct val="50000"/>
              </a:spcBef>
            </a:pPr>
            <a:r>
              <a:rPr lang="zh-CN" altLang="en-US" sz="2400" b="1" dirty="0">
                <a:latin typeface="Arial" panose="020B0604020202020204" pitchFamily="34" charset="0"/>
              </a:rPr>
              <a:t>“行政国家”（</a:t>
            </a:r>
            <a:r>
              <a:rPr lang="en-US" altLang="zh-CN" sz="2400" b="1">
                <a:latin typeface="Times New Roman" panose="02020603050405020304" pitchFamily="18" charset="0"/>
              </a:rPr>
              <a:t>Administrative State</a:t>
            </a:r>
            <a:r>
              <a:rPr lang="zh-CN" altLang="en-US" sz="2400" b="1" dirty="0">
                <a:latin typeface="Arial" panose="020B0604020202020204" pitchFamily="34" charset="0"/>
              </a:rPr>
              <a:t>）</a:t>
            </a:r>
            <a:endParaRPr lang="zh-CN" altLang="en-US" sz="2400" b="1" dirty="0">
              <a:latin typeface="Arial" panose="020B0604020202020204" pitchFamily="34" charset="0"/>
            </a:endParaRPr>
          </a:p>
          <a:p>
            <a:pPr>
              <a:spcBef>
                <a:spcPct val="50000"/>
              </a:spcBef>
            </a:pPr>
            <a:r>
              <a:rPr lang="zh-CN" altLang="en-US" sz="2400" b="1" dirty="0">
                <a:latin typeface="Arial" panose="020B0604020202020204" pitchFamily="34" charset="0"/>
              </a:rPr>
              <a:t>“大政府”（</a:t>
            </a:r>
            <a:r>
              <a:rPr lang="en-US" altLang="zh-CN" sz="2400" b="1">
                <a:latin typeface="Times New Roman" panose="02020603050405020304" pitchFamily="18" charset="0"/>
              </a:rPr>
              <a:t>big government</a:t>
            </a:r>
            <a:r>
              <a:rPr lang="zh-CN" altLang="en-US" sz="2400" b="1" dirty="0">
                <a:latin typeface="Arial" panose="020B0604020202020204" pitchFamily="34" charset="0"/>
              </a:rPr>
              <a:t>）</a:t>
            </a:r>
            <a:endParaRPr lang="zh-CN" altLang="en-US" sz="2400" b="1" dirty="0">
              <a:latin typeface="Arial" panose="020B0604020202020204" pitchFamily="34"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文本框 14337"/>
          <p:cNvSpPr txBox="1"/>
          <p:nvPr/>
        </p:nvSpPr>
        <p:spPr>
          <a:xfrm>
            <a:off x="611188" y="908050"/>
            <a:ext cx="5400675" cy="701675"/>
          </a:xfrm>
          <a:prstGeom prst="rect">
            <a:avLst/>
          </a:prstGeom>
          <a:noFill/>
          <a:ln w="9525">
            <a:noFill/>
          </a:ln>
        </p:spPr>
        <p:txBody>
          <a:bodyPr>
            <a:spAutoFit/>
          </a:bodyPr>
          <a:p>
            <a:pPr>
              <a:spcBef>
                <a:spcPct val="50000"/>
              </a:spcBef>
            </a:pPr>
            <a:r>
              <a:rPr lang="zh-CN" altLang="en-US" sz="4000" b="1" dirty="0">
                <a:latin typeface="Arial" panose="020B0604020202020204" pitchFamily="34" charset="0"/>
                <a:ea typeface="隶书" panose="02010509060101010101" pitchFamily="49" charset="-122"/>
              </a:rPr>
              <a:t>国家、统治与行政</a:t>
            </a:r>
            <a:endParaRPr lang="zh-CN" altLang="en-US" sz="4000" b="1" dirty="0">
              <a:latin typeface="Arial" panose="020B0604020202020204" pitchFamily="34" charset="0"/>
              <a:ea typeface="隶书" panose="02010509060101010101" pitchFamily="49" charset="-122"/>
            </a:endParaRPr>
          </a:p>
        </p:txBody>
      </p:sp>
      <p:sp>
        <p:nvSpPr>
          <p:cNvPr id="14339" name="文本框 14338"/>
          <p:cNvSpPr txBox="1"/>
          <p:nvPr/>
        </p:nvSpPr>
        <p:spPr>
          <a:xfrm>
            <a:off x="1258888" y="2133600"/>
            <a:ext cx="6697662" cy="457200"/>
          </a:xfrm>
          <a:prstGeom prst="rect">
            <a:avLst/>
          </a:prstGeom>
          <a:noFill/>
          <a:ln w="9525">
            <a:noFill/>
          </a:ln>
        </p:spPr>
        <p:txBody>
          <a:bodyPr>
            <a:spAutoFit/>
          </a:bodyPr>
          <a:p>
            <a:pPr>
              <a:spcBef>
                <a:spcPct val="50000"/>
              </a:spcBef>
            </a:pPr>
            <a:r>
              <a:rPr lang="zh-CN" altLang="en-US" sz="2400" b="1" dirty="0">
                <a:solidFill>
                  <a:srgbClr val="009900"/>
                </a:solidFill>
                <a:latin typeface="Arial" panose="020B0604020202020204" pitchFamily="34" charset="0"/>
              </a:rPr>
              <a:t>不良行政现象增加</a:t>
            </a:r>
            <a:endParaRPr lang="zh-CN" altLang="en-US" sz="2400" b="1" dirty="0">
              <a:solidFill>
                <a:srgbClr val="009900"/>
              </a:solidFill>
              <a:latin typeface="Arial" panose="020B0604020202020204" pitchFamily="34" charset="0"/>
            </a:endParaRPr>
          </a:p>
        </p:txBody>
      </p:sp>
      <p:sp>
        <p:nvSpPr>
          <p:cNvPr id="14340" name="文本框 14339"/>
          <p:cNvSpPr txBox="1"/>
          <p:nvPr/>
        </p:nvSpPr>
        <p:spPr>
          <a:xfrm>
            <a:off x="1403350" y="2781300"/>
            <a:ext cx="7489825" cy="2100263"/>
          </a:xfrm>
          <a:prstGeom prst="rect">
            <a:avLst/>
          </a:prstGeom>
          <a:noFill/>
          <a:ln w="9525">
            <a:noFill/>
          </a:ln>
        </p:spPr>
        <p:txBody>
          <a:bodyPr>
            <a:spAutoFit/>
          </a:bodyPr>
          <a:p>
            <a:pPr>
              <a:spcBef>
                <a:spcPct val="50000"/>
              </a:spcBef>
            </a:pPr>
            <a:r>
              <a:rPr lang="en-US" altLang="zh-CN" sz="2400" b="1" dirty="0">
                <a:latin typeface="Arial" panose="020B0604020202020204" pitchFamily="34" charset="0"/>
              </a:rPr>
              <a:t>  </a:t>
            </a:r>
            <a:r>
              <a:rPr lang="zh-CN" altLang="en-US" sz="2400" b="1" dirty="0">
                <a:latin typeface="Arial" panose="020B0604020202020204" pitchFamily="34" charset="0"/>
              </a:rPr>
              <a:t>行政组织规模庞大，政府公务人员也大量增加</a:t>
            </a:r>
            <a:endParaRPr lang="zh-CN" altLang="en-US" sz="2400" b="1" dirty="0">
              <a:latin typeface="Arial" panose="020B0604020202020204" pitchFamily="34" charset="0"/>
            </a:endParaRPr>
          </a:p>
          <a:p>
            <a:pPr>
              <a:spcBef>
                <a:spcPct val="50000"/>
              </a:spcBef>
            </a:pPr>
            <a:r>
              <a:rPr lang="zh-CN" altLang="en-US" sz="2400" b="1" dirty="0">
                <a:latin typeface="Arial" panose="020B0604020202020204" pitchFamily="34" charset="0"/>
              </a:rPr>
              <a:t>  行政决策迟缓，使公共行政的效率和有效性受到影响</a:t>
            </a:r>
            <a:endParaRPr lang="zh-CN" altLang="en-US" sz="2400" b="1" dirty="0">
              <a:latin typeface="Arial" panose="020B0604020202020204" pitchFamily="34" charset="0"/>
            </a:endParaRPr>
          </a:p>
          <a:p>
            <a:pPr>
              <a:spcBef>
                <a:spcPct val="50000"/>
              </a:spcBef>
            </a:pPr>
            <a:r>
              <a:rPr lang="zh-CN" altLang="en-US" sz="2400" b="1" dirty="0">
                <a:latin typeface="Arial" panose="020B0604020202020204" pitchFamily="34" charset="0"/>
              </a:rPr>
              <a:t>  政府人员专业化</a:t>
            </a:r>
            <a:endParaRPr lang="zh-CN" altLang="en-US" sz="2400" b="1" dirty="0">
              <a:latin typeface="Arial" panose="020B0604020202020204" pitchFamily="34" charset="0"/>
            </a:endParaRPr>
          </a:p>
          <a:p>
            <a:pPr>
              <a:spcBef>
                <a:spcPct val="50000"/>
              </a:spcBef>
            </a:pPr>
            <a:r>
              <a:rPr lang="zh-CN" altLang="en-US" sz="2400" b="1" dirty="0">
                <a:latin typeface="Arial" panose="020B0604020202020204" pitchFamily="34" charset="0"/>
              </a:rPr>
              <a:t>  官僚化倾向滋长，导致政府与公众关系恶化</a:t>
            </a:r>
            <a:endParaRPr lang="zh-CN" altLang="en-US" sz="2400" b="1" dirty="0">
              <a:latin typeface="Arial" panose="020B0604020202020204" pitchFamily="34" charset="0"/>
            </a:endParaRPr>
          </a:p>
        </p:txBody>
      </p:sp>
      <p:sp>
        <p:nvSpPr>
          <p:cNvPr id="14341" name="文本框 14340"/>
          <p:cNvSpPr txBox="1"/>
          <p:nvPr/>
        </p:nvSpPr>
        <p:spPr>
          <a:xfrm>
            <a:off x="1619250" y="5013325"/>
            <a:ext cx="5257800" cy="1004888"/>
          </a:xfrm>
          <a:prstGeom prst="rect">
            <a:avLst/>
          </a:prstGeom>
          <a:noFill/>
          <a:ln w="9525">
            <a:noFill/>
          </a:ln>
        </p:spPr>
        <p:txBody>
          <a:bodyPr>
            <a:spAutoFit/>
          </a:bodyPr>
          <a:p>
            <a:pPr>
              <a:spcBef>
                <a:spcPct val="50000"/>
              </a:spcBef>
            </a:pPr>
            <a:r>
              <a:rPr lang="zh-CN" altLang="en-US" sz="2400" b="1" dirty="0">
                <a:solidFill>
                  <a:schemeClr val="accent2"/>
                </a:solidFill>
                <a:latin typeface="楷体_GB2312" pitchFamily="49" charset="-122"/>
                <a:ea typeface="楷体_GB2312" pitchFamily="49" charset="-122"/>
                <a:hlinkClick r:id="rId1" action="ppaction://hlinksldjump"/>
              </a:rPr>
              <a:t>帕金森定律           </a:t>
            </a:r>
            <a:endParaRPr lang="zh-CN" altLang="en-US" sz="2400" b="1" dirty="0">
              <a:solidFill>
                <a:schemeClr val="accent2"/>
              </a:solidFill>
              <a:latin typeface="楷体_GB2312" pitchFamily="49" charset="-122"/>
              <a:ea typeface="楷体_GB2312" pitchFamily="49" charset="-122"/>
            </a:endParaRPr>
          </a:p>
          <a:p>
            <a:pPr>
              <a:spcBef>
                <a:spcPct val="50000"/>
              </a:spcBef>
            </a:pPr>
            <a:r>
              <a:rPr lang="zh-CN" altLang="en-US" sz="2400" b="1" dirty="0">
                <a:solidFill>
                  <a:schemeClr val="accent2"/>
                </a:solidFill>
                <a:latin typeface="楷体_GB2312" pitchFamily="49" charset="-122"/>
                <a:ea typeface="楷体_GB2312" pitchFamily="49" charset="-122"/>
                <a:hlinkClick r:id="rId2" action="ppaction://hlinksldjump"/>
              </a:rPr>
              <a:t>彼得原理</a:t>
            </a:r>
            <a:endParaRPr lang="zh-CN" altLang="en-US" sz="2400" b="1" dirty="0">
              <a:solidFill>
                <a:schemeClr val="accent2"/>
              </a:solidFill>
              <a:latin typeface="楷体_GB2312" pitchFamily="49" charset="-122"/>
              <a:ea typeface="楷体_GB2312" pitchFamily="49" charset="-122"/>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文本框 15361"/>
          <p:cNvSpPr txBox="1"/>
          <p:nvPr/>
        </p:nvSpPr>
        <p:spPr>
          <a:xfrm>
            <a:off x="611188" y="620713"/>
            <a:ext cx="7416800" cy="519112"/>
          </a:xfrm>
          <a:prstGeom prst="rect">
            <a:avLst/>
          </a:prstGeom>
          <a:noFill/>
          <a:ln w="9525">
            <a:noFill/>
          </a:ln>
        </p:spPr>
        <p:txBody>
          <a:bodyPr>
            <a:spAutoFit/>
          </a:bodyPr>
          <a:p>
            <a:pPr>
              <a:spcBef>
                <a:spcPct val="50000"/>
              </a:spcBef>
            </a:pPr>
            <a:r>
              <a:rPr lang="zh-CN" altLang="en-US" sz="2800" b="1" u="sng" dirty="0">
                <a:effectLst>
                  <a:outerShdw blurRad="38100" dist="38100" dir="2700000">
                    <a:srgbClr val="C0C0C0"/>
                  </a:outerShdw>
                </a:effectLst>
                <a:latin typeface="Times New Roman" panose="02020603050405020304" pitchFamily="18" charset="0"/>
                <a:ea typeface="楷体_GB2312" pitchFamily="49" charset="-122"/>
              </a:rPr>
              <a:t>帕金森定律（</a:t>
            </a:r>
            <a:r>
              <a:rPr lang="en-US" altLang="zh-CN" sz="2800" b="1" u="sng">
                <a:effectLst>
                  <a:outerShdw blurRad="38100" dist="38100" dir="2700000">
                    <a:srgbClr val="C0C0C0"/>
                  </a:outerShdw>
                </a:effectLst>
                <a:latin typeface="Times New Roman" panose="02020603050405020304" pitchFamily="18" charset="0"/>
                <a:ea typeface="楷体_GB2312" pitchFamily="49" charset="-122"/>
              </a:rPr>
              <a:t>Parkinson’s Law</a:t>
            </a:r>
            <a:r>
              <a:rPr lang="zh-CN" altLang="en-US" sz="2800" b="1" u="sng" dirty="0">
                <a:effectLst>
                  <a:outerShdw blurRad="38100" dist="38100" dir="2700000">
                    <a:srgbClr val="C0C0C0"/>
                  </a:outerShdw>
                </a:effectLst>
                <a:latin typeface="Times New Roman" panose="02020603050405020304" pitchFamily="18" charset="0"/>
                <a:ea typeface="楷体_GB2312" pitchFamily="49" charset="-122"/>
              </a:rPr>
              <a:t>）</a:t>
            </a:r>
            <a:endParaRPr lang="zh-CN" altLang="en-US" sz="2800" b="1" u="sng" dirty="0">
              <a:effectLst>
                <a:outerShdw blurRad="38100" dist="38100" dir="2700000">
                  <a:srgbClr val="C0C0C0"/>
                </a:outerShdw>
              </a:effectLst>
              <a:latin typeface="Times New Roman" panose="02020603050405020304" pitchFamily="18" charset="0"/>
              <a:ea typeface="楷体_GB2312" pitchFamily="49" charset="-122"/>
            </a:endParaRPr>
          </a:p>
        </p:txBody>
      </p:sp>
      <p:sp>
        <p:nvSpPr>
          <p:cNvPr id="15363" name="文本框 15362"/>
          <p:cNvSpPr txBox="1"/>
          <p:nvPr/>
        </p:nvSpPr>
        <p:spPr>
          <a:xfrm>
            <a:off x="468313" y="1412875"/>
            <a:ext cx="8207375" cy="5021263"/>
          </a:xfrm>
          <a:prstGeom prst="rect">
            <a:avLst/>
          </a:prstGeom>
          <a:noFill/>
          <a:ln w="9525">
            <a:noFill/>
          </a:ln>
        </p:spPr>
        <p:txBody>
          <a:bodyPr>
            <a:spAutoFit/>
          </a:bodyPr>
          <a:p>
            <a:pPr>
              <a:spcBef>
                <a:spcPct val="50000"/>
              </a:spcBef>
            </a:pPr>
            <a:r>
              <a:rPr lang="en-US" altLang="zh-CN" sz="2400" b="1" dirty="0">
                <a:latin typeface="楷体_GB2312" pitchFamily="49" charset="-122"/>
                <a:ea typeface="楷体_GB2312" pitchFamily="49" charset="-122"/>
              </a:rPr>
              <a:t>    </a:t>
            </a:r>
            <a:r>
              <a:rPr lang="zh-CN" altLang="en-US" sz="2400" b="1" dirty="0">
                <a:latin typeface="楷体_GB2312" pitchFamily="49" charset="-122"/>
                <a:ea typeface="楷体_GB2312" pitchFamily="49" charset="-122"/>
              </a:rPr>
              <a:t>英国学者诺斯科特</a:t>
            </a:r>
            <a:r>
              <a:rPr lang="en-US" altLang="zh-CN" sz="2400" b="1">
                <a:latin typeface="Times New Roman" panose="02020603050405020304" pitchFamily="18" charset="0"/>
                <a:ea typeface="楷体_GB2312" pitchFamily="49" charset="-122"/>
              </a:rPr>
              <a:t>·</a:t>
            </a:r>
            <a:r>
              <a:rPr lang="zh-CN" altLang="en-US" sz="2400" b="1" dirty="0">
                <a:latin typeface="楷体_GB2312" pitchFamily="49" charset="-122"/>
                <a:ea typeface="楷体_GB2312" pitchFamily="49" charset="-122"/>
              </a:rPr>
              <a:t>帕金森（</a:t>
            </a:r>
            <a:r>
              <a:rPr lang="en-US" altLang="zh-CN" sz="2400" b="1" err="1">
                <a:latin typeface="Times New Roman" panose="02020603050405020304" pitchFamily="18" charset="0"/>
                <a:ea typeface="楷体_GB2312" pitchFamily="49" charset="-122"/>
              </a:rPr>
              <a:t>Northcote</a:t>
            </a:r>
            <a:r>
              <a:rPr lang="en-US" altLang="zh-CN" sz="2400" b="1">
                <a:latin typeface="Times New Roman" panose="02020603050405020304" pitchFamily="18" charset="0"/>
                <a:ea typeface="楷体_GB2312" pitchFamily="49" charset="-122"/>
              </a:rPr>
              <a:t> Parkinson</a:t>
            </a:r>
            <a:r>
              <a:rPr lang="zh-CN" altLang="en-US" sz="2400" b="1" dirty="0">
                <a:latin typeface="楷体_GB2312" pitchFamily="49" charset="-122"/>
                <a:ea typeface="楷体_GB2312" pitchFamily="49" charset="-122"/>
              </a:rPr>
              <a:t>）</a:t>
            </a:r>
            <a:r>
              <a:rPr lang="en-US" altLang="zh-CN" sz="2400" b="1">
                <a:latin typeface="楷体_GB2312" pitchFamily="49" charset="-122"/>
                <a:ea typeface="楷体_GB2312" pitchFamily="49" charset="-122"/>
              </a:rPr>
              <a:t>1957</a:t>
            </a:r>
            <a:r>
              <a:rPr lang="zh-CN" altLang="en-US" sz="2400" b="1" dirty="0">
                <a:latin typeface="楷体_GB2312" pitchFamily="49" charset="-122"/>
                <a:ea typeface="楷体_GB2312" pitchFamily="49" charset="-122"/>
              </a:rPr>
              <a:t>年提出，他对官僚组织机构，事业单位易于发生又极难改进的近似病态的多种现象进行了描述。</a:t>
            </a:r>
            <a:endParaRPr lang="zh-CN" altLang="en-US" sz="2400" b="1" dirty="0">
              <a:latin typeface="楷体_GB2312" pitchFamily="49" charset="-122"/>
              <a:ea typeface="楷体_GB2312" pitchFamily="49" charset="-122"/>
            </a:endParaRPr>
          </a:p>
          <a:p>
            <a:pPr>
              <a:spcBef>
                <a:spcPct val="50000"/>
              </a:spcBef>
            </a:pPr>
            <a:r>
              <a:rPr lang="zh-CN" altLang="en-US" sz="2400" b="1" dirty="0">
                <a:latin typeface="楷体_GB2312" pitchFamily="49" charset="-122"/>
                <a:ea typeface="楷体_GB2312" pitchFamily="49" charset="-122"/>
              </a:rPr>
              <a:t>    定律一：冗员增加原理。官员数量增加与工作量增加并无关系，而是由两个原因造成的</a:t>
            </a:r>
            <a:r>
              <a:rPr lang="zh-CN" altLang="en-US" sz="2400" b="1" dirty="0">
                <a:latin typeface="楷体_GB2312" pitchFamily="49" charset="-122"/>
                <a:ea typeface="楷体_GB2312" pitchFamily="49" charset="-122"/>
                <a:sym typeface="Wingdings" panose="05000000000000000000" pitchFamily="2" charset="2"/>
              </a:rPr>
              <a:t>：（</a:t>
            </a:r>
            <a:r>
              <a:rPr lang="en-US" altLang="zh-CN" sz="2400" b="1">
                <a:latin typeface="楷体_GB2312" pitchFamily="49" charset="-122"/>
                <a:ea typeface="楷体_GB2312" pitchFamily="49" charset="-122"/>
                <a:sym typeface="Wingdings" panose="05000000000000000000" pitchFamily="2" charset="2"/>
              </a:rPr>
              <a:t>1</a:t>
            </a:r>
            <a:r>
              <a:rPr lang="zh-CN" altLang="en-US" sz="2400" b="1" dirty="0">
                <a:latin typeface="楷体_GB2312" pitchFamily="49" charset="-122"/>
                <a:ea typeface="楷体_GB2312" pitchFamily="49" charset="-122"/>
                <a:sym typeface="Wingdings" panose="05000000000000000000" pitchFamily="2" charset="2"/>
              </a:rPr>
              <a:t>）每一位官员都希望增加部署而不是对手；（</a:t>
            </a:r>
            <a:r>
              <a:rPr lang="en-US" altLang="zh-CN" sz="2400" b="1">
                <a:latin typeface="楷体_GB2312" pitchFamily="49" charset="-122"/>
                <a:ea typeface="楷体_GB2312" pitchFamily="49" charset="-122"/>
                <a:sym typeface="Wingdings" panose="05000000000000000000" pitchFamily="2" charset="2"/>
              </a:rPr>
              <a:t>2</a:t>
            </a:r>
            <a:r>
              <a:rPr lang="zh-CN" altLang="en-US" sz="2400" b="1" dirty="0">
                <a:latin typeface="楷体_GB2312" pitchFamily="49" charset="-122"/>
                <a:ea typeface="楷体_GB2312" pitchFamily="49" charset="-122"/>
                <a:sym typeface="Wingdings" panose="05000000000000000000" pitchFamily="2" charset="2"/>
              </a:rPr>
              <a:t>）官员们彼此为对方制造工作。</a:t>
            </a:r>
            <a:endParaRPr lang="zh-CN" altLang="en-US" sz="2400" b="1" dirty="0">
              <a:latin typeface="楷体_GB2312" pitchFamily="49" charset="-122"/>
              <a:ea typeface="楷体_GB2312" pitchFamily="49" charset="-122"/>
              <a:sym typeface="Wingdings" panose="05000000000000000000" pitchFamily="2" charset="2"/>
            </a:endParaRPr>
          </a:p>
          <a:p>
            <a:pPr>
              <a:spcBef>
                <a:spcPct val="50000"/>
              </a:spcBef>
            </a:pPr>
            <a:r>
              <a:rPr lang="zh-CN" altLang="en-US" sz="2400" b="1" dirty="0">
                <a:latin typeface="楷体_GB2312" pitchFamily="49" charset="-122"/>
                <a:ea typeface="楷体_GB2312" pitchFamily="49" charset="-122"/>
                <a:sym typeface="Wingdings" panose="05000000000000000000" pitchFamily="2" charset="2"/>
              </a:rPr>
              <a:t>    定律二：中间派决定。中间派在议会等“票决制”政策议程中具有举足轻重的作用，以至于中间派实际决定政策制定。</a:t>
            </a:r>
            <a:endParaRPr lang="zh-CN" altLang="en-US" sz="2400" b="1" dirty="0">
              <a:latin typeface="楷体_GB2312" pitchFamily="49" charset="-122"/>
              <a:ea typeface="楷体_GB2312" pitchFamily="49" charset="-122"/>
              <a:sym typeface="Wingdings" panose="05000000000000000000" pitchFamily="2" charset="2"/>
            </a:endParaRPr>
          </a:p>
          <a:p>
            <a:pPr>
              <a:spcBef>
                <a:spcPct val="50000"/>
              </a:spcBef>
            </a:pPr>
            <a:r>
              <a:rPr lang="zh-CN" altLang="en-US" sz="2400" b="1" dirty="0">
                <a:latin typeface="楷体_GB2312" pitchFamily="49" charset="-122"/>
                <a:ea typeface="楷体_GB2312" pitchFamily="49" charset="-122"/>
                <a:sym typeface="Wingdings" panose="05000000000000000000" pitchFamily="2" charset="2"/>
              </a:rPr>
              <a:t>    定律三：“鸡毛蒜皮定律”。讨论各种财政议案花费的时间与所涉及的金额呈反比关系，即涉及金额越大，讨论的时间越短，反之时间则越长</a:t>
            </a:r>
            <a:endParaRPr lang="zh-CN" altLang="en-US" sz="2400" b="1" dirty="0">
              <a:latin typeface="楷体_GB2312" pitchFamily="49" charset="-122"/>
              <a:ea typeface="楷体_GB2312" pitchFamily="49" charset="-122"/>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文本框 16385"/>
          <p:cNvSpPr txBox="1"/>
          <p:nvPr/>
        </p:nvSpPr>
        <p:spPr>
          <a:xfrm>
            <a:off x="611188" y="620713"/>
            <a:ext cx="7416800" cy="519112"/>
          </a:xfrm>
          <a:prstGeom prst="rect">
            <a:avLst/>
          </a:prstGeom>
          <a:noFill/>
          <a:ln w="9525">
            <a:noFill/>
          </a:ln>
        </p:spPr>
        <p:txBody>
          <a:bodyPr>
            <a:spAutoFit/>
          </a:bodyPr>
          <a:p>
            <a:pPr>
              <a:spcBef>
                <a:spcPct val="50000"/>
              </a:spcBef>
            </a:pPr>
            <a:r>
              <a:rPr lang="zh-CN" altLang="en-US" sz="2800" b="1" u="sng" dirty="0">
                <a:effectLst>
                  <a:outerShdw blurRad="38100" dist="38100" dir="2700000">
                    <a:srgbClr val="C0C0C0"/>
                  </a:outerShdw>
                </a:effectLst>
                <a:latin typeface="Times New Roman" panose="02020603050405020304" pitchFamily="18" charset="0"/>
                <a:ea typeface="楷体_GB2312" pitchFamily="49" charset="-122"/>
              </a:rPr>
              <a:t>帕金森定律（</a:t>
            </a:r>
            <a:r>
              <a:rPr lang="en-US" altLang="zh-CN" sz="2800" b="1" u="sng">
                <a:effectLst>
                  <a:outerShdw blurRad="38100" dist="38100" dir="2700000">
                    <a:srgbClr val="C0C0C0"/>
                  </a:outerShdw>
                </a:effectLst>
                <a:latin typeface="Times New Roman" panose="02020603050405020304" pitchFamily="18" charset="0"/>
                <a:ea typeface="楷体_GB2312" pitchFamily="49" charset="-122"/>
              </a:rPr>
              <a:t>Parkinson’s Law</a:t>
            </a:r>
            <a:r>
              <a:rPr lang="zh-CN" altLang="en-US" sz="2800" b="1" u="sng" dirty="0">
                <a:effectLst>
                  <a:outerShdw blurRad="38100" dist="38100" dir="2700000">
                    <a:srgbClr val="C0C0C0"/>
                  </a:outerShdw>
                </a:effectLst>
                <a:latin typeface="Times New Roman" panose="02020603050405020304" pitchFamily="18" charset="0"/>
                <a:ea typeface="楷体_GB2312" pitchFamily="49" charset="-122"/>
              </a:rPr>
              <a:t>）</a:t>
            </a:r>
            <a:endParaRPr lang="zh-CN" altLang="en-US" sz="2800" b="1" u="sng" dirty="0">
              <a:effectLst>
                <a:outerShdw blurRad="38100" dist="38100" dir="2700000">
                  <a:srgbClr val="C0C0C0"/>
                </a:outerShdw>
              </a:effectLst>
              <a:latin typeface="Times New Roman" panose="02020603050405020304" pitchFamily="18" charset="0"/>
              <a:ea typeface="楷体_GB2312" pitchFamily="49" charset="-122"/>
            </a:endParaRPr>
          </a:p>
        </p:txBody>
      </p:sp>
      <p:sp>
        <p:nvSpPr>
          <p:cNvPr id="16387" name="文本框 16386"/>
          <p:cNvSpPr txBox="1"/>
          <p:nvPr/>
        </p:nvSpPr>
        <p:spPr>
          <a:xfrm>
            <a:off x="468313" y="1412875"/>
            <a:ext cx="8207375" cy="5021263"/>
          </a:xfrm>
          <a:prstGeom prst="rect">
            <a:avLst/>
          </a:prstGeom>
          <a:noFill/>
          <a:ln w="9525">
            <a:noFill/>
          </a:ln>
        </p:spPr>
        <p:txBody>
          <a:bodyPr>
            <a:spAutoFit/>
          </a:bodyPr>
          <a:p>
            <a:pPr>
              <a:spcBef>
                <a:spcPct val="50000"/>
              </a:spcBef>
            </a:pPr>
            <a:r>
              <a:rPr lang="en-US" altLang="zh-CN" sz="2400" b="1" dirty="0">
                <a:latin typeface="楷体_GB2312" pitchFamily="49" charset="-122"/>
                <a:ea typeface="楷体_GB2312" pitchFamily="49" charset="-122"/>
              </a:rPr>
              <a:t>    </a:t>
            </a:r>
            <a:r>
              <a:rPr lang="zh-CN" altLang="en-US" sz="2400" b="1" dirty="0">
                <a:latin typeface="楷体_GB2312" pitchFamily="49" charset="-122"/>
                <a:ea typeface="楷体_GB2312" pitchFamily="49" charset="-122"/>
              </a:rPr>
              <a:t>定律四：无效率系数。由于复杂的利益关系，决策性机构的非必须成员越来越多，以至于决策效率变得低下，变得不可救药，不得不再设立核心决策团体。</a:t>
            </a:r>
            <a:endParaRPr lang="zh-CN" altLang="en-US" sz="2400" b="1" dirty="0">
              <a:latin typeface="楷体_GB2312" pitchFamily="49" charset="-122"/>
              <a:ea typeface="楷体_GB2312" pitchFamily="49" charset="-122"/>
            </a:endParaRPr>
          </a:p>
          <a:p>
            <a:pPr>
              <a:spcBef>
                <a:spcPct val="50000"/>
              </a:spcBef>
            </a:pPr>
            <a:r>
              <a:rPr lang="zh-CN" altLang="en-US" sz="2400" b="1" dirty="0">
                <a:latin typeface="楷体_GB2312" pitchFamily="49" charset="-122"/>
                <a:ea typeface="楷体_GB2312" pitchFamily="49" charset="-122"/>
              </a:rPr>
              <a:t>    定律五：人事遴选庸才。人们设计了许许多多人事遴选的方法，但大部分测试是事与愿违、徒劳无功的。遴选条件和遴选方法将遴选者引入歧途，最终不得不依靠偶然性标准遴选</a:t>
            </a:r>
            <a:r>
              <a:rPr lang="zh-CN" altLang="en-US" sz="2400" b="1" dirty="0">
                <a:latin typeface="楷体_GB2312" pitchFamily="49" charset="-122"/>
                <a:ea typeface="楷体_GB2312" pitchFamily="49" charset="-122"/>
                <a:sym typeface="Wingdings" panose="05000000000000000000" pitchFamily="2" charset="2"/>
              </a:rPr>
              <a:t>。</a:t>
            </a:r>
            <a:endParaRPr lang="zh-CN" altLang="en-US" sz="2400" b="1" dirty="0">
              <a:latin typeface="楷体_GB2312" pitchFamily="49" charset="-122"/>
              <a:ea typeface="楷体_GB2312" pitchFamily="49" charset="-122"/>
              <a:sym typeface="Wingdings" panose="05000000000000000000" pitchFamily="2" charset="2"/>
            </a:endParaRPr>
          </a:p>
          <a:p>
            <a:pPr>
              <a:spcBef>
                <a:spcPct val="50000"/>
              </a:spcBef>
            </a:pPr>
            <a:r>
              <a:rPr lang="zh-CN" altLang="en-US" sz="2400" b="1" dirty="0">
                <a:latin typeface="楷体_GB2312" pitchFamily="49" charset="-122"/>
                <a:ea typeface="楷体_GB2312" pitchFamily="49" charset="-122"/>
                <a:sym typeface="Wingdings" panose="05000000000000000000" pitchFamily="2" charset="2"/>
              </a:rPr>
              <a:t>    定律六：办公场所的豪华程度与机关的事业和效率成反比。事实上，那些事业处在成长期的机关是没有足够的兴趣和时间设计完美无缺的总部的。因此，“设计的完善乃是凋零的象征”，“完美就是结局，结局就是死亡”。</a:t>
            </a:r>
            <a:endParaRPr lang="zh-CN" altLang="en-US" sz="2400" b="1" dirty="0">
              <a:latin typeface="楷体_GB2312" pitchFamily="49" charset="-122"/>
              <a:ea typeface="楷体_GB2312" pitchFamily="49" charset="-122"/>
              <a:sym typeface="Wingdings" panose="05000000000000000000" pitchFamily="2" charset="2"/>
            </a:endParaRPr>
          </a:p>
          <a:p>
            <a:pPr>
              <a:spcBef>
                <a:spcPct val="50000"/>
              </a:spcBef>
            </a:pPr>
            <a:r>
              <a:rPr lang="zh-CN" altLang="en-US" sz="2400" b="1" dirty="0">
                <a:latin typeface="楷体_GB2312" pitchFamily="49" charset="-122"/>
                <a:ea typeface="楷体_GB2312" pitchFamily="49" charset="-122"/>
                <a:sym typeface="Wingdings" panose="05000000000000000000" pitchFamily="2" charset="2"/>
              </a:rPr>
              <a:t>    定律七：“鸡尾酒会公式”。</a:t>
            </a:r>
            <a:endParaRPr lang="zh-CN" altLang="en-US" sz="2400" b="1" dirty="0">
              <a:latin typeface="楷体_GB2312" pitchFamily="49" charset="-122"/>
              <a:ea typeface="楷体_GB2312" pitchFamily="49" charset="-122"/>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文本框 17409"/>
          <p:cNvSpPr txBox="1"/>
          <p:nvPr/>
        </p:nvSpPr>
        <p:spPr>
          <a:xfrm>
            <a:off x="611188" y="620713"/>
            <a:ext cx="7416800" cy="519112"/>
          </a:xfrm>
          <a:prstGeom prst="rect">
            <a:avLst/>
          </a:prstGeom>
          <a:noFill/>
          <a:ln w="9525">
            <a:noFill/>
          </a:ln>
        </p:spPr>
        <p:txBody>
          <a:bodyPr>
            <a:spAutoFit/>
          </a:bodyPr>
          <a:p>
            <a:pPr>
              <a:spcBef>
                <a:spcPct val="50000"/>
              </a:spcBef>
            </a:pPr>
            <a:r>
              <a:rPr lang="zh-CN" altLang="en-US" sz="2800" b="1" u="sng" dirty="0">
                <a:effectLst>
                  <a:outerShdw blurRad="38100" dist="38100" dir="2700000">
                    <a:srgbClr val="C0C0C0"/>
                  </a:outerShdw>
                </a:effectLst>
                <a:latin typeface="Times New Roman" panose="02020603050405020304" pitchFamily="18" charset="0"/>
                <a:ea typeface="楷体_GB2312" pitchFamily="49" charset="-122"/>
              </a:rPr>
              <a:t>帕金森定律（</a:t>
            </a:r>
            <a:r>
              <a:rPr lang="en-US" altLang="zh-CN" sz="2800" b="1" u="sng">
                <a:effectLst>
                  <a:outerShdw blurRad="38100" dist="38100" dir="2700000">
                    <a:srgbClr val="C0C0C0"/>
                  </a:outerShdw>
                </a:effectLst>
                <a:latin typeface="Times New Roman" panose="02020603050405020304" pitchFamily="18" charset="0"/>
                <a:ea typeface="楷体_GB2312" pitchFamily="49" charset="-122"/>
              </a:rPr>
              <a:t>Parkinson’s Law</a:t>
            </a:r>
            <a:r>
              <a:rPr lang="zh-CN" altLang="en-US" sz="2800" b="1" u="sng" dirty="0">
                <a:effectLst>
                  <a:outerShdw blurRad="38100" dist="38100" dir="2700000">
                    <a:srgbClr val="C0C0C0"/>
                  </a:outerShdw>
                </a:effectLst>
                <a:latin typeface="Times New Roman" panose="02020603050405020304" pitchFamily="18" charset="0"/>
                <a:ea typeface="楷体_GB2312" pitchFamily="49" charset="-122"/>
              </a:rPr>
              <a:t>）</a:t>
            </a:r>
            <a:endParaRPr lang="zh-CN" altLang="en-US" sz="2800" b="1" u="sng" dirty="0">
              <a:effectLst>
                <a:outerShdw blurRad="38100" dist="38100" dir="2700000">
                  <a:srgbClr val="C0C0C0"/>
                </a:outerShdw>
              </a:effectLst>
              <a:latin typeface="Times New Roman" panose="02020603050405020304" pitchFamily="18" charset="0"/>
              <a:ea typeface="楷体_GB2312" pitchFamily="49" charset="-122"/>
            </a:endParaRPr>
          </a:p>
        </p:txBody>
      </p:sp>
      <p:sp>
        <p:nvSpPr>
          <p:cNvPr id="17411" name="文本框 17410"/>
          <p:cNvSpPr txBox="1"/>
          <p:nvPr/>
        </p:nvSpPr>
        <p:spPr>
          <a:xfrm>
            <a:off x="468313" y="1412875"/>
            <a:ext cx="8207375" cy="4108450"/>
          </a:xfrm>
          <a:prstGeom prst="rect">
            <a:avLst/>
          </a:prstGeom>
          <a:noFill/>
          <a:ln w="9525">
            <a:noFill/>
          </a:ln>
        </p:spPr>
        <p:txBody>
          <a:bodyPr>
            <a:spAutoFit/>
          </a:bodyPr>
          <a:p>
            <a:pPr>
              <a:spcBef>
                <a:spcPct val="50000"/>
              </a:spcBef>
            </a:pPr>
            <a:r>
              <a:rPr lang="en-US" altLang="zh-CN" sz="2400" b="1" dirty="0">
                <a:latin typeface="楷体_GB2312" pitchFamily="49" charset="-122"/>
                <a:ea typeface="楷体_GB2312" pitchFamily="49" charset="-122"/>
              </a:rPr>
              <a:t>    </a:t>
            </a:r>
            <a:r>
              <a:rPr lang="zh-CN" altLang="en-US" sz="2400" b="1" dirty="0">
                <a:latin typeface="楷体_GB2312" pitchFamily="49" charset="-122"/>
                <a:ea typeface="楷体_GB2312" pitchFamily="49" charset="-122"/>
              </a:rPr>
              <a:t>定律八：嫉妒症。在嫉妒症流行的机关里，高层主管勤苦而迟钝，中层干部勾心斗角，低级人员丧气而不务正业。嫉妒症的三个时期。</a:t>
            </a:r>
            <a:endParaRPr lang="zh-CN" altLang="en-US" sz="2400" b="1" dirty="0">
              <a:latin typeface="楷体_GB2312" pitchFamily="49" charset="-122"/>
              <a:ea typeface="楷体_GB2312" pitchFamily="49" charset="-122"/>
            </a:endParaRPr>
          </a:p>
          <a:p>
            <a:pPr>
              <a:spcBef>
                <a:spcPct val="50000"/>
              </a:spcBef>
            </a:pPr>
            <a:r>
              <a:rPr lang="zh-CN" altLang="en-US" sz="2400" b="1" dirty="0">
                <a:latin typeface="楷体_GB2312" pitchFamily="49" charset="-122"/>
                <a:ea typeface="楷体_GB2312" pitchFamily="49" charset="-122"/>
              </a:rPr>
              <a:t>    定律九：财不露白。（略）</a:t>
            </a:r>
            <a:endParaRPr lang="zh-CN" altLang="en-US" sz="2400" b="1" dirty="0">
              <a:latin typeface="楷体_GB2312" pitchFamily="49" charset="-122"/>
              <a:ea typeface="楷体_GB2312" pitchFamily="49" charset="-122"/>
              <a:sym typeface="Wingdings" panose="05000000000000000000" pitchFamily="2" charset="2"/>
            </a:endParaRPr>
          </a:p>
          <a:p>
            <a:pPr>
              <a:spcBef>
                <a:spcPct val="50000"/>
              </a:spcBef>
            </a:pPr>
            <a:r>
              <a:rPr lang="zh-CN" altLang="en-US" sz="2400" b="1" dirty="0">
                <a:latin typeface="楷体_GB2312" pitchFamily="49" charset="-122"/>
                <a:ea typeface="楷体_GB2312" pitchFamily="49" charset="-122"/>
                <a:sym typeface="Wingdings" panose="05000000000000000000" pitchFamily="2" charset="2"/>
              </a:rPr>
              <a:t>    定律十：退休混乱。一般的退休理论认为，在退休之前三年左右，人的精力会开始自然衰退。问题在于如何确定退休年龄，更大的问题在于有无合适的接替者。因为工作表现越优秀，任职时间越长，越难找到合适的接替者，而在位者总会设法阻止职位较低者接近自己的职位，以延迟自己的退休时间。</a:t>
            </a:r>
            <a:endParaRPr lang="zh-CN" altLang="en-US" sz="2400" b="1" dirty="0">
              <a:latin typeface="楷体_GB2312" pitchFamily="49" charset="-122"/>
              <a:ea typeface="楷体_GB2312" pitchFamily="49" charset="-122"/>
            </a:endParaRPr>
          </a:p>
        </p:txBody>
      </p:sp>
      <p:sp>
        <p:nvSpPr>
          <p:cNvPr id="17412" name="左箭头 17411">
            <a:hlinkClick r:id="rId1" action="ppaction://hlinksldjump"/>
          </p:cNvPr>
          <p:cNvSpPr/>
          <p:nvPr/>
        </p:nvSpPr>
        <p:spPr>
          <a:xfrm>
            <a:off x="7667625" y="6021388"/>
            <a:ext cx="833438" cy="360362"/>
          </a:xfrm>
          <a:prstGeom prst="leftArrow">
            <a:avLst>
              <a:gd name="adj1" fmla="val 50000"/>
              <a:gd name="adj2" fmla="val 57819"/>
            </a:avLst>
          </a:prstGeom>
          <a:solidFill>
            <a:schemeClr val="accent1"/>
          </a:solidFill>
          <a:ln w="9525" cap="flat" cmpd="sng">
            <a:solidFill>
              <a:schemeClr val="tx1"/>
            </a:solidFill>
            <a:prstDash val="solid"/>
            <a:miter/>
            <a:headEnd type="none" w="med" len="med"/>
            <a:tailEnd type="none" w="med" len="med"/>
          </a:ln>
        </p:spPr>
        <p:txBody>
          <a:bodyPr/>
          <a:p>
            <a:endParaRPr lang="zh-CN" alt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文本框 18433"/>
          <p:cNvSpPr txBox="1"/>
          <p:nvPr/>
        </p:nvSpPr>
        <p:spPr>
          <a:xfrm>
            <a:off x="611188" y="620713"/>
            <a:ext cx="7416800" cy="519112"/>
          </a:xfrm>
          <a:prstGeom prst="rect">
            <a:avLst/>
          </a:prstGeom>
          <a:noFill/>
          <a:ln w="9525">
            <a:noFill/>
          </a:ln>
        </p:spPr>
        <p:txBody>
          <a:bodyPr>
            <a:spAutoFit/>
          </a:bodyPr>
          <a:p>
            <a:pPr>
              <a:spcBef>
                <a:spcPct val="50000"/>
              </a:spcBef>
            </a:pPr>
            <a:r>
              <a:rPr lang="zh-CN" altLang="en-US" sz="2800" b="1" u="sng" dirty="0">
                <a:effectLst>
                  <a:outerShdw blurRad="38100" dist="38100" dir="2700000">
                    <a:srgbClr val="C0C0C0"/>
                  </a:outerShdw>
                </a:effectLst>
                <a:latin typeface="Times New Roman" panose="02020603050405020304" pitchFamily="18" charset="0"/>
                <a:ea typeface="楷体_GB2312" pitchFamily="49" charset="-122"/>
              </a:rPr>
              <a:t>彼得原理（</a:t>
            </a:r>
            <a:r>
              <a:rPr lang="en-US" altLang="zh-CN" sz="2800" b="1" u="sng">
                <a:effectLst>
                  <a:outerShdw blurRad="38100" dist="38100" dir="2700000">
                    <a:srgbClr val="C0C0C0"/>
                  </a:outerShdw>
                </a:effectLst>
                <a:latin typeface="Times New Roman" panose="02020603050405020304" pitchFamily="18" charset="0"/>
                <a:ea typeface="楷体_GB2312" pitchFamily="49" charset="-122"/>
              </a:rPr>
              <a:t>The Peter Principle</a:t>
            </a:r>
            <a:r>
              <a:rPr lang="zh-CN" altLang="en-US" sz="2800" b="1" u="sng" dirty="0">
                <a:effectLst>
                  <a:outerShdw blurRad="38100" dist="38100" dir="2700000">
                    <a:srgbClr val="C0C0C0"/>
                  </a:outerShdw>
                </a:effectLst>
                <a:latin typeface="Times New Roman" panose="02020603050405020304" pitchFamily="18" charset="0"/>
                <a:ea typeface="楷体_GB2312" pitchFamily="49" charset="-122"/>
              </a:rPr>
              <a:t>）</a:t>
            </a:r>
            <a:endParaRPr lang="zh-CN" altLang="en-US" sz="2800" b="1" u="sng" dirty="0">
              <a:effectLst>
                <a:outerShdw blurRad="38100" dist="38100" dir="2700000">
                  <a:srgbClr val="C0C0C0"/>
                </a:outerShdw>
              </a:effectLst>
              <a:latin typeface="Times New Roman" panose="02020603050405020304" pitchFamily="18" charset="0"/>
              <a:ea typeface="楷体_GB2312" pitchFamily="49" charset="-122"/>
            </a:endParaRPr>
          </a:p>
        </p:txBody>
      </p:sp>
      <p:sp>
        <p:nvSpPr>
          <p:cNvPr id="18435" name="文本框 18434"/>
          <p:cNvSpPr txBox="1"/>
          <p:nvPr/>
        </p:nvSpPr>
        <p:spPr>
          <a:xfrm>
            <a:off x="468313" y="1412875"/>
            <a:ext cx="8207375" cy="4838700"/>
          </a:xfrm>
          <a:prstGeom prst="rect">
            <a:avLst/>
          </a:prstGeom>
          <a:noFill/>
          <a:ln w="9525">
            <a:noFill/>
          </a:ln>
        </p:spPr>
        <p:txBody>
          <a:bodyPr>
            <a:spAutoFit/>
          </a:bodyPr>
          <a:p>
            <a:pPr>
              <a:spcBef>
                <a:spcPct val="50000"/>
              </a:spcBef>
            </a:pPr>
            <a:r>
              <a:rPr lang="en-US" altLang="zh-CN" sz="2400" b="1" dirty="0">
                <a:latin typeface="楷体_GB2312" pitchFamily="49" charset="-122"/>
                <a:ea typeface="楷体_GB2312" pitchFamily="49" charset="-122"/>
              </a:rPr>
              <a:t>    </a:t>
            </a:r>
            <a:r>
              <a:rPr lang="zh-CN" altLang="en-US" sz="2400" b="1" dirty="0">
                <a:latin typeface="楷体_GB2312" pitchFamily="49" charset="-122"/>
                <a:ea typeface="楷体_GB2312" pitchFamily="49" charset="-122"/>
              </a:rPr>
              <a:t>美国学者劳伦斯</a:t>
            </a:r>
            <a:r>
              <a:rPr lang="en-US" altLang="zh-CN" sz="2400" b="1">
                <a:latin typeface="Times New Roman" panose="02020603050405020304" pitchFamily="18" charset="0"/>
                <a:ea typeface="楷体_GB2312" pitchFamily="49" charset="-122"/>
              </a:rPr>
              <a:t>·</a:t>
            </a:r>
            <a:r>
              <a:rPr lang="zh-CN" altLang="en-US" sz="2400" b="1" dirty="0">
                <a:latin typeface="楷体_GB2312" pitchFamily="49" charset="-122"/>
                <a:ea typeface="楷体_GB2312" pitchFamily="49" charset="-122"/>
              </a:rPr>
              <a:t>彼得（</a:t>
            </a:r>
            <a:r>
              <a:rPr lang="en-US" altLang="zh-CN" sz="2400" b="1">
                <a:latin typeface="Times New Roman" panose="02020603050405020304" pitchFamily="18" charset="0"/>
                <a:ea typeface="楷体_GB2312" pitchFamily="49" charset="-122"/>
              </a:rPr>
              <a:t>Laurence Peter</a:t>
            </a:r>
            <a:r>
              <a:rPr lang="zh-CN" altLang="en-US" sz="2400" b="1" dirty="0">
                <a:latin typeface="楷体_GB2312" pitchFamily="49" charset="-122"/>
                <a:ea typeface="楷体_GB2312" pitchFamily="49" charset="-122"/>
              </a:rPr>
              <a:t>）</a:t>
            </a:r>
            <a:r>
              <a:rPr lang="en-US" altLang="zh-CN" sz="2400" b="1">
                <a:latin typeface="楷体_GB2312" pitchFamily="49" charset="-122"/>
                <a:ea typeface="楷体_GB2312" pitchFamily="49" charset="-122"/>
              </a:rPr>
              <a:t>1969</a:t>
            </a:r>
            <a:r>
              <a:rPr lang="zh-CN" altLang="en-US" sz="2400" b="1" dirty="0">
                <a:latin typeface="楷体_GB2312" pitchFamily="49" charset="-122"/>
                <a:ea typeface="楷体_GB2312" pitchFamily="49" charset="-122"/>
              </a:rPr>
              <a:t>年系统提出，它以剖析人性的弱点为出发点，揭示了广泛存在于社会组织中的痼疾</a:t>
            </a:r>
            <a:r>
              <a:rPr lang="en-US" altLang="zh-CN" sz="2400" b="1">
                <a:latin typeface="Times New Roman" panose="02020603050405020304" pitchFamily="18" charset="0"/>
                <a:ea typeface="楷体_GB2312" pitchFamily="49" charset="-122"/>
              </a:rPr>
              <a:t>——</a:t>
            </a:r>
            <a:r>
              <a:rPr lang="zh-CN" altLang="en-US" sz="2400" b="1" dirty="0">
                <a:latin typeface="楷体_GB2312" pitchFamily="49" charset="-122"/>
                <a:ea typeface="楷体_GB2312" pitchFamily="49" charset="-122"/>
              </a:rPr>
              <a:t>不称职。</a:t>
            </a:r>
            <a:endParaRPr lang="zh-CN" altLang="en-US" sz="2400" b="1" dirty="0">
              <a:latin typeface="楷体_GB2312" pitchFamily="49" charset="-122"/>
              <a:ea typeface="楷体_GB2312" pitchFamily="49" charset="-122"/>
            </a:endParaRPr>
          </a:p>
          <a:p>
            <a:pPr>
              <a:spcBef>
                <a:spcPct val="50000"/>
              </a:spcBef>
            </a:pPr>
            <a:r>
              <a:rPr lang="zh-CN" altLang="en-US" sz="2400" b="1" dirty="0">
                <a:latin typeface="楷体_GB2312" pitchFamily="49" charset="-122"/>
                <a:ea typeface="楷体_GB2312" pitchFamily="49" charset="-122"/>
              </a:rPr>
              <a:t>    彼得原理推论：每一个职位最终将由不能尽责、胜任的员工占据，层级组织的工作多半由尚未到达胜任阶层的员工完成。</a:t>
            </a:r>
            <a:endParaRPr lang="zh-CN" altLang="en-US" sz="2400" b="1" dirty="0">
              <a:latin typeface="楷体_GB2312" pitchFamily="49" charset="-122"/>
              <a:ea typeface="楷体_GB2312" pitchFamily="49" charset="-122"/>
              <a:sym typeface="Wingdings" panose="05000000000000000000" pitchFamily="2" charset="2"/>
            </a:endParaRPr>
          </a:p>
          <a:p>
            <a:pPr>
              <a:spcBef>
                <a:spcPct val="50000"/>
              </a:spcBef>
            </a:pPr>
            <a:r>
              <a:rPr lang="zh-CN" altLang="en-US" sz="2400" b="1" dirty="0">
                <a:latin typeface="楷体_GB2312" pitchFamily="49" charset="-122"/>
                <a:ea typeface="楷体_GB2312" pitchFamily="49" charset="-122"/>
                <a:sym typeface="Wingdings" panose="05000000000000000000" pitchFamily="2" charset="2"/>
              </a:rPr>
              <a:t>    彼得差别定律：政府机关与私人机构的最大差异在于前者忙于花钱，后者忙着赚钱。</a:t>
            </a:r>
            <a:endParaRPr lang="zh-CN" altLang="en-US" sz="2400" b="1" dirty="0">
              <a:latin typeface="楷体_GB2312" pitchFamily="49" charset="-122"/>
              <a:ea typeface="楷体_GB2312" pitchFamily="49" charset="-122"/>
              <a:sym typeface="Wingdings" panose="05000000000000000000" pitchFamily="2" charset="2"/>
            </a:endParaRPr>
          </a:p>
          <a:p>
            <a:pPr>
              <a:spcBef>
                <a:spcPct val="50000"/>
              </a:spcBef>
            </a:pPr>
            <a:r>
              <a:rPr lang="zh-CN" altLang="en-US" sz="2400" b="1" dirty="0">
                <a:latin typeface="楷体_GB2312" pitchFamily="49" charset="-122"/>
                <a:ea typeface="楷体_GB2312" pitchFamily="49" charset="-122"/>
                <a:sym typeface="Wingdings" panose="05000000000000000000" pitchFamily="2" charset="2"/>
              </a:rPr>
              <a:t>    胡尔定理：多为贵人的共同提拔，可能产生乘数提拔效应。</a:t>
            </a:r>
            <a:endParaRPr lang="zh-CN" altLang="en-US" sz="2400" b="1" dirty="0">
              <a:latin typeface="楷体_GB2312" pitchFamily="49" charset="-122"/>
              <a:ea typeface="楷体_GB2312" pitchFamily="49" charset="-122"/>
              <a:sym typeface="Wingdings" panose="05000000000000000000" pitchFamily="2" charset="2"/>
            </a:endParaRPr>
          </a:p>
          <a:p>
            <a:pPr>
              <a:spcBef>
                <a:spcPct val="50000"/>
              </a:spcBef>
            </a:pPr>
            <a:r>
              <a:rPr lang="zh-CN" altLang="en-US" sz="2400" b="1" dirty="0">
                <a:latin typeface="楷体_GB2312" pitchFamily="49" charset="-122"/>
                <a:ea typeface="楷体_GB2312" pitchFamily="49" charset="-122"/>
                <a:sym typeface="Wingdings" panose="05000000000000000000" pitchFamily="2" charset="2"/>
              </a:rPr>
              <a:t>    </a:t>
            </a:r>
            <a:endParaRPr lang="zh-CN" altLang="en-US" sz="2400" b="1" dirty="0">
              <a:latin typeface="楷体_GB2312" pitchFamily="49" charset="-122"/>
              <a:ea typeface="楷体_GB2312" pitchFamily="49" charset="-122"/>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文本框 19457"/>
          <p:cNvSpPr txBox="1"/>
          <p:nvPr/>
        </p:nvSpPr>
        <p:spPr>
          <a:xfrm>
            <a:off x="611188" y="620713"/>
            <a:ext cx="7416800" cy="519112"/>
          </a:xfrm>
          <a:prstGeom prst="rect">
            <a:avLst/>
          </a:prstGeom>
          <a:noFill/>
          <a:ln w="9525">
            <a:noFill/>
          </a:ln>
        </p:spPr>
        <p:txBody>
          <a:bodyPr>
            <a:spAutoFit/>
          </a:bodyPr>
          <a:p>
            <a:pPr>
              <a:spcBef>
                <a:spcPct val="50000"/>
              </a:spcBef>
            </a:pPr>
            <a:r>
              <a:rPr lang="zh-CN" altLang="en-US" sz="2800" b="1" u="sng" dirty="0">
                <a:effectLst>
                  <a:outerShdw blurRad="38100" dist="38100" dir="2700000">
                    <a:srgbClr val="C0C0C0"/>
                  </a:outerShdw>
                </a:effectLst>
                <a:latin typeface="Times New Roman" panose="02020603050405020304" pitchFamily="18" charset="0"/>
                <a:ea typeface="楷体_GB2312" pitchFamily="49" charset="-122"/>
              </a:rPr>
              <a:t>彼得原理（</a:t>
            </a:r>
            <a:r>
              <a:rPr lang="en-US" altLang="zh-CN" sz="2800" b="1" u="sng">
                <a:effectLst>
                  <a:outerShdw blurRad="38100" dist="38100" dir="2700000">
                    <a:srgbClr val="C0C0C0"/>
                  </a:outerShdw>
                </a:effectLst>
                <a:latin typeface="Times New Roman" panose="02020603050405020304" pitchFamily="18" charset="0"/>
                <a:ea typeface="楷体_GB2312" pitchFamily="49" charset="-122"/>
              </a:rPr>
              <a:t>The Peter Principle</a:t>
            </a:r>
            <a:r>
              <a:rPr lang="zh-CN" altLang="en-US" sz="2800" b="1" u="sng" dirty="0">
                <a:effectLst>
                  <a:outerShdw blurRad="38100" dist="38100" dir="2700000">
                    <a:srgbClr val="C0C0C0"/>
                  </a:outerShdw>
                </a:effectLst>
                <a:latin typeface="Times New Roman" panose="02020603050405020304" pitchFamily="18" charset="0"/>
                <a:ea typeface="楷体_GB2312" pitchFamily="49" charset="-122"/>
              </a:rPr>
              <a:t>）</a:t>
            </a:r>
            <a:endParaRPr lang="zh-CN" altLang="en-US" sz="2800" b="1" u="sng" dirty="0">
              <a:effectLst>
                <a:outerShdw blurRad="38100" dist="38100" dir="2700000">
                  <a:srgbClr val="C0C0C0"/>
                </a:outerShdw>
              </a:effectLst>
              <a:latin typeface="Times New Roman" panose="02020603050405020304" pitchFamily="18" charset="0"/>
              <a:ea typeface="楷体_GB2312" pitchFamily="49" charset="-122"/>
            </a:endParaRPr>
          </a:p>
        </p:txBody>
      </p:sp>
      <p:sp>
        <p:nvSpPr>
          <p:cNvPr id="19459" name="文本框 19458"/>
          <p:cNvSpPr txBox="1"/>
          <p:nvPr/>
        </p:nvSpPr>
        <p:spPr>
          <a:xfrm>
            <a:off x="468313" y="1412875"/>
            <a:ext cx="8207375" cy="4656138"/>
          </a:xfrm>
          <a:prstGeom prst="rect">
            <a:avLst/>
          </a:prstGeom>
          <a:noFill/>
          <a:ln w="9525">
            <a:noFill/>
          </a:ln>
        </p:spPr>
        <p:txBody>
          <a:bodyPr>
            <a:spAutoFit/>
          </a:bodyPr>
          <a:p>
            <a:pPr>
              <a:spcBef>
                <a:spcPct val="50000"/>
              </a:spcBef>
            </a:pPr>
            <a:r>
              <a:rPr lang="en-US" altLang="zh-CN" sz="2400" b="1" dirty="0">
                <a:latin typeface="Arial" panose="020B0604020202020204" pitchFamily="34" charset="0"/>
                <a:ea typeface="楷体_GB2312" pitchFamily="49" charset="-122"/>
                <a:sym typeface="Wingdings" panose="05000000000000000000" pitchFamily="2" charset="2"/>
              </a:rPr>
              <a:t>       </a:t>
            </a:r>
            <a:r>
              <a:rPr lang="zh-CN" altLang="en-US" sz="2400" b="1" dirty="0">
                <a:latin typeface="Arial" panose="020B0604020202020204" pitchFamily="34" charset="0"/>
                <a:ea typeface="楷体_GB2312" pitchFamily="49" charset="-122"/>
                <a:sym typeface="Wingdings" panose="05000000000000000000" pitchFamily="2" charset="2"/>
              </a:rPr>
              <a:t>艾利斯进步定律：所谓进步，就是以一件麻烦事替换另一件麻烦事。</a:t>
            </a:r>
            <a:endParaRPr lang="zh-CN" altLang="en-US" sz="2400" b="1" dirty="0">
              <a:latin typeface="楷体_GB2312" pitchFamily="49" charset="-122"/>
              <a:ea typeface="楷体_GB2312" pitchFamily="49" charset="-122"/>
            </a:endParaRPr>
          </a:p>
          <a:p>
            <a:pPr>
              <a:spcBef>
                <a:spcPct val="50000"/>
              </a:spcBef>
            </a:pPr>
            <a:r>
              <a:rPr lang="zh-CN" altLang="en-US" sz="2400" b="1" dirty="0">
                <a:latin typeface="楷体_GB2312" pitchFamily="49" charset="-122"/>
                <a:ea typeface="楷体_GB2312" pitchFamily="49" charset="-122"/>
              </a:rPr>
              <a:t>    马克</a:t>
            </a:r>
            <a:r>
              <a:rPr lang="en-US" altLang="zh-CN" sz="2400" b="1">
                <a:latin typeface="Times New Roman" panose="02020603050405020304" pitchFamily="18" charset="0"/>
                <a:ea typeface="楷体_GB2312" pitchFamily="49" charset="-122"/>
              </a:rPr>
              <a:t>·</a:t>
            </a:r>
            <a:r>
              <a:rPr lang="zh-CN" altLang="en-US" sz="2400" b="1" dirty="0">
                <a:latin typeface="楷体_GB2312" pitchFamily="49" charset="-122"/>
                <a:ea typeface="楷体_GB2312" pitchFamily="49" charset="-122"/>
              </a:rPr>
              <a:t>吐温禁果定律：亚当不是为了苹果才要苹果，而是因为那是禁果他才要。</a:t>
            </a:r>
            <a:endParaRPr lang="zh-CN" altLang="en-US" sz="2400" b="1" dirty="0">
              <a:latin typeface="楷体_GB2312" pitchFamily="49" charset="-122"/>
              <a:ea typeface="楷体_GB2312" pitchFamily="49" charset="-122"/>
              <a:sym typeface="Wingdings" panose="05000000000000000000" pitchFamily="2" charset="2"/>
            </a:endParaRPr>
          </a:p>
          <a:p>
            <a:pPr>
              <a:spcBef>
                <a:spcPct val="50000"/>
              </a:spcBef>
            </a:pPr>
            <a:r>
              <a:rPr lang="zh-CN" altLang="en-US" sz="2400" b="1" dirty="0">
                <a:latin typeface="楷体_GB2312" pitchFamily="49" charset="-122"/>
                <a:ea typeface="楷体_GB2312" pitchFamily="49" charset="-122"/>
                <a:sym typeface="Wingdings" panose="05000000000000000000" pitchFamily="2" charset="2"/>
              </a:rPr>
              <a:t>    庞德定律：任何以善始者必定恶终。</a:t>
            </a:r>
            <a:endParaRPr lang="zh-CN" altLang="en-US" sz="2400" b="1" dirty="0">
              <a:latin typeface="楷体_GB2312" pitchFamily="49" charset="-122"/>
              <a:ea typeface="楷体_GB2312" pitchFamily="49" charset="-122"/>
              <a:sym typeface="Wingdings" panose="05000000000000000000" pitchFamily="2" charset="2"/>
            </a:endParaRPr>
          </a:p>
          <a:p>
            <a:pPr>
              <a:spcBef>
                <a:spcPct val="50000"/>
              </a:spcBef>
            </a:pPr>
            <a:r>
              <a:rPr lang="zh-CN" altLang="en-US" sz="2400" b="1" dirty="0">
                <a:latin typeface="楷体_GB2312" pitchFamily="49" charset="-122"/>
                <a:ea typeface="楷体_GB2312" pitchFamily="49" charset="-122"/>
                <a:sym typeface="Wingdings" panose="05000000000000000000" pitchFamily="2" charset="2"/>
              </a:rPr>
              <a:t>    欧瑟定理：一个组织的权位最高者，通常存在把所有时间花费在出任委员会委员及签名的趋势。</a:t>
            </a:r>
            <a:endParaRPr lang="zh-CN" altLang="en-US" sz="2400" b="1" dirty="0">
              <a:latin typeface="楷体_GB2312" pitchFamily="49" charset="-122"/>
              <a:ea typeface="楷体_GB2312" pitchFamily="49" charset="-122"/>
              <a:sym typeface="Wingdings" panose="05000000000000000000" pitchFamily="2" charset="2"/>
            </a:endParaRPr>
          </a:p>
          <a:p>
            <a:pPr>
              <a:spcBef>
                <a:spcPct val="50000"/>
              </a:spcBef>
            </a:pPr>
            <a:r>
              <a:rPr lang="zh-CN" altLang="en-US" sz="2400" b="1" dirty="0">
                <a:latin typeface="楷体_GB2312" pitchFamily="49" charset="-122"/>
                <a:ea typeface="楷体_GB2312" pitchFamily="49" charset="-122"/>
                <a:sym typeface="Wingdings" panose="05000000000000000000" pitchFamily="2" charset="2"/>
              </a:rPr>
              <a:t>    道定律：层级体系中的职位越高者，困惑越大。</a:t>
            </a:r>
            <a:endParaRPr lang="zh-CN" altLang="en-US" sz="2400" b="1" dirty="0">
              <a:latin typeface="楷体_GB2312" pitchFamily="49" charset="-122"/>
              <a:ea typeface="楷体_GB2312" pitchFamily="49" charset="-122"/>
              <a:sym typeface="Wingdings" panose="05000000000000000000" pitchFamily="2" charset="2"/>
            </a:endParaRPr>
          </a:p>
          <a:p>
            <a:pPr>
              <a:spcBef>
                <a:spcPct val="50000"/>
              </a:spcBef>
            </a:pPr>
            <a:r>
              <a:rPr lang="zh-CN" altLang="en-US" sz="2400" b="1" dirty="0">
                <a:latin typeface="楷体_GB2312" pitchFamily="49" charset="-122"/>
                <a:ea typeface="楷体_GB2312" pitchFamily="49" charset="-122"/>
                <a:sym typeface="Wingdings" panose="05000000000000000000" pitchFamily="2" charset="2"/>
              </a:rPr>
              <a:t>    斯威夫特野心定律：野心驱使人从事最为平凡的事，所以，攀登的姿势与匍匐前进别无二致。</a:t>
            </a:r>
            <a:endParaRPr lang="zh-CN" altLang="en-US" sz="2400" b="1" dirty="0">
              <a:latin typeface="楷体_GB2312" pitchFamily="49" charset="-122"/>
              <a:ea typeface="楷体_GB2312" pitchFamily="49" charset="-122"/>
              <a:sym typeface="Wingdings" panose="05000000000000000000" pitchFamily="2" charset="2"/>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文本框 20481"/>
          <p:cNvSpPr txBox="1"/>
          <p:nvPr/>
        </p:nvSpPr>
        <p:spPr>
          <a:xfrm>
            <a:off x="611188" y="620713"/>
            <a:ext cx="7416800" cy="519112"/>
          </a:xfrm>
          <a:prstGeom prst="rect">
            <a:avLst/>
          </a:prstGeom>
          <a:noFill/>
          <a:ln w="9525">
            <a:noFill/>
          </a:ln>
        </p:spPr>
        <p:txBody>
          <a:bodyPr>
            <a:spAutoFit/>
          </a:bodyPr>
          <a:p>
            <a:pPr>
              <a:spcBef>
                <a:spcPct val="50000"/>
              </a:spcBef>
            </a:pPr>
            <a:r>
              <a:rPr lang="zh-CN" altLang="en-US" sz="2800" b="1" u="sng" dirty="0">
                <a:effectLst>
                  <a:outerShdw blurRad="38100" dist="38100" dir="2700000">
                    <a:srgbClr val="C0C0C0"/>
                  </a:outerShdw>
                </a:effectLst>
                <a:latin typeface="Times New Roman" panose="02020603050405020304" pitchFamily="18" charset="0"/>
                <a:ea typeface="楷体_GB2312" pitchFamily="49" charset="-122"/>
              </a:rPr>
              <a:t>彼得原理（</a:t>
            </a:r>
            <a:r>
              <a:rPr lang="en-US" altLang="zh-CN" sz="2800" b="1" u="sng">
                <a:effectLst>
                  <a:outerShdw blurRad="38100" dist="38100" dir="2700000">
                    <a:srgbClr val="C0C0C0"/>
                  </a:outerShdw>
                </a:effectLst>
                <a:latin typeface="Times New Roman" panose="02020603050405020304" pitchFamily="18" charset="0"/>
                <a:ea typeface="楷体_GB2312" pitchFamily="49" charset="-122"/>
              </a:rPr>
              <a:t>The Peter Principle</a:t>
            </a:r>
            <a:r>
              <a:rPr lang="zh-CN" altLang="en-US" sz="2800" b="1" u="sng" dirty="0">
                <a:effectLst>
                  <a:outerShdw blurRad="38100" dist="38100" dir="2700000">
                    <a:srgbClr val="C0C0C0"/>
                  </a:outerShdw>
                </a:effectLst>
                <a:latin typeface="Times New Roman" panose="02020603050405020304" pitchFamily="18" charset="0"/>
                <a:ea typeface="楷体_GB2312" pitchFamily="49" charset="-122"/>
              </a:rPr>
              <a:t>）</a:t>
            </a:r>
            <a:endParaRPr lang="zh-CN" altLang="en-US" sz="2800" b="1" u="sng" dirty="0">
              <a:effectLst>
                <a:outerShdw blurRad="38100" dist="38100" dir="2700000">
                  <a:srgbClr val="C0C0C0"/>
                </a:outerShdw>
              </a:effectLst>
              <a:latin typeface="Times New Roman" panose="02020603050405020304" pitchFamily="18" charset="0"/>
              <a:ea typeface="楷体_GB2312" pitchFamily="49" charset="-122"/>
            </a:endParaRPr>
          </a:p>
        </p:txBody>
      </p:sp>
      <p:sp>
        <p:nvSpPr>
          <p:cNvPr id="20483" name="文本框 20482"/>
          <p:cNvSpPr txBox="1"/>
          <p:nvPr/>
        </p:nvSpPr>
        <p:spPr>
          <a:xfrm>
            <a:off x="468313" y="1412875"/>
            <a:ext cx="8207375" cy="4473575"/>
          </a:xfrm>
          <a:prstGeom prst="rect">
            <a:avLst/>
          </a:prstGeom>
          <a:noFill/>
          <a:ln w="9525">
            <a:noFill/>
          </a:ln>
        </p:spPr>
        <p:txBody>
          <a:bodyPr>
            <a:spAutoFit/>
          </a:bodyPr>
          <a:p>
            <a:pPr>
              <a:spcBef>
                <a:spcPct val="50000"/>
              </a:spcBef>
            </a:pPr>
            <a:r>
              <a:rPr lang="en-US" altLang="zh-CN" sz="2400" b="1" dirty="0">
                <a:latin typeface="Arial" panose="020B0604020202020204" pitchFamily="34" charset="0"/>
                <a:ea typeface="楷体_GB2312" pitchFamily="49" charset="-122"/>
                <a:sym typeface="Wingdings" panose="05000000000000000000" pitchFamily="2" charset="2"/>
              </a:rPr>
              <a:t>       </a:t>
            </a:r>
            <a:r>
              <a:rPr lang="zh-CN" altLang="en-US" sz="2400" b="1" dirty="0">
                <a:latin typeface="Arial" panose="020B0604020202020204" pitchFamily="34" charset="0"/>
                <a:ea typeface="楷体_GB2312" pitchFamily="49" charset="-122"/>
                <a:sym typeface="Wingdings" panose="05000000000000000000" pitchFamily="2" charset="2"/>
              </a:rPr>
              <a:t>甘地枷锁法则：金枷锁较之铁枷锁危害更大。</a:t>
            </a:r>
            <a:endParaRPr lang="zh-CN" altLang="en-US" sz="2400" b="1" dirty="0">
              <a:latin typeface="楷体_GB2312" pitchFamily="49" charset="-122"/>
              <a:ea typeface="楷体_GB2312" pitchFamily="49" charset="-122"/>
            </a:endParaRPr>
          </a:p>
          <a:p>
            <a:pPr>
              <a:spcBef>
                <a:spcPct val="50000"/>
              </a:spcBef>
            </a:pPr>
            <a:r>
              <a:rPr lang="zh-CN" altLang="en-US" sz="2400" b="1" dirty="0">
                <a:latin typeface="楷体_GB2312" pitchFamily="49" charset="-122"/>
                <a:ea typeface="楷体_GB2312" pitchFamily="49" charset="-122"/>
              </a:rPr>
              <a:t>    哈佛定律：即使在严密控制压力、温度、音量、湿度以及其他变数的条件下，人体内的器官仍然会随心所欲、为所欲为。</a:t>
            </a:r>
            <a:endParaRPr lang="zh-CN" altLang="en-US" sz="2400" b="1" dirty="0">
              <a:latin typeface="楷体_GB2312" pitchFamily="49" charset="-122"/>
              <a:ea typeface="楷体_GB2312" pitchFamily="49" charset="-122"/>
              <a:sym typeface="Wingdings" panose="05000000000000000000" pitchFamily="2" charset="2"/>
            </a:endParaRPr>
          </a:p>
          <a:p>
            <a:pPr>
              <a:spcBef>
                <a:spcPct val="50000"/>
              </a:spcBef>
            </a:pPr>
            <a:r>
              <a:rPr lang="zh-CN" altLang="en-US" sz="2400" b="1" dirty="0">
                <a:latin typeface="楷体_GB2312" pitchFamily="49" charset="-122"/>
                <a:ea typeface="楷体_GB2312" pitchFamily="49" charset="-122"/>
                <a:sym typeface="Wingdings" panose="05000000000000000000" pitchFamily="2" charset="2"/>
              </a:rPr>
              <a:t>    汉密尔顿人性法则：人类是一种会讲述理由而不会理智思考问题的动物。</a:t>
            </a:r>
            <a:endParaRPr lang="zh-CN" altLang="en-US" sz="2400" b="1" dirty="0">
              <a:latin typeface="楷体_GB2312" pitchFamily="49" charset="-122"/>
              <a:ea typeface="楷体_GB2312" pitchFamily="49" charset="-122"/>
              <a:sym typeface="Wingdings" panose="05000000000000000000" pitchFamily="2" charset="2"/>
            </a:endParaRPr>
          </a:p>
          <a:p>
            <a:pPr>
              <a:spcBef>
                <a:spcPct val="50000"/>
              </a:spcBef>
            </a:pPr>
            <a:r>
              <a:rPr lang="zh-CN" altLang="en-US" sz="2400" b="1" dirty="0">
                <a:latin typeface="楷体_GB2312" pitchFamily="49" charset="-122"/>
                <a:ea typeface="楷体_GB2312" pitchFamily="49" charset="-122"/>
                <a:sym typeface="Wingdings" panose="05000000000000000000" pitchFamily="2" charset="2"/>
              </a:rPr>
              <a:t>    梅尔定律：如果事实与理论不符，那么事实必定被唾弃。</a:t>
            </a:r>
            <a:endParaRPr lang="zh-CN" altLang="en-US" sz="2400" b="1" dirty="0">
              <a:latin typeface="楷体_GB2312" pitchFamily="49" charset="-122"/>
              <a:ea typeface="楷体_GB2312" pitchFamily="49" charset="-122"/>
              <a:sym typeface="Wingdings" panose="05000000000000000000" pitchFamily="2" charset="2"/>
            </a:endParaRPr>
          </a:p>
          <a:p>
            <a:pPr>
              <a:spcBef>
                <a:spcPct val="50000"/>
              </a:spcBef>
            </a:pPr>
            <a:r>
              <a:rPr lang="zh-CN" altLang="en-US" sz="2400" b="1" dirty="0">
                <a:latin typeface="楷体_GB2312" pitchFamily="49" charset="-122"/>
                <a:ea typeface="楷体_GB2312" pitchFamily="49" charset="-122"/>
                <a:sym typeface="Wingdings" panose="05000000000000000000" pitchFamily="2" charset="2"/>
              </a:rPr>
              <a:t>    链条定律：链条与其最脆弱的环节有着相同的强度，链条越长，脆弱的环节越多。</a:t>
            </a:r>
            <a:endParaRPr lang="zh-CN" altLang="en-US" sz="2400" b="1" dirty="0">
              <a:latin typeface="楷体_GB2312" pitchFamily="49" charset="-122"/>
              <a:ea typeface="楷体_GB2312" pitchFamily="49" charset="-122"/>
              <a:sym typeface="Wingdings" panose="05000000000000000000" pitchFamily="2" charset="2"/>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文本框 21505"/>
          <p:cNvSpPr txBox="1"/>
          <p:nvPr/>
        </p:nvSpPr>
        <p:spPr>
          <a:xfrm>
            <a:off x="611188" y="620713"/>
            <a:ext cx="7416800" cy="519112"/>
          </a:xfrm>
          <a:prstGeom prst="rect">
            <a:avLst/>
          </a:prstGeom>
          <a:noFill/>
          <a:ln w="9525">
            <a:noFill/>
          </a:ln>
        </p:spPr>
        <p:txBody>
          <a:bodyPr>
            <a:spAutoFit/>
          </a:bodyPr>
          <a:p>
            <a:pPr>
              <a:spcBef>
                <a:spcPct val="50000"/>
              </a:spcBef>
            </a:pPr>
            <a:r>
              <a:rPr lang="zh-CN" altLang="en-US" sz="2800" b="1" u="sng" dirty="0">
                <a:effectLst>
                  <a:outerShdw blurRad="38100" dist="38100" dir="2700000">
                    <a:srgbClr val="C0C0C0"/>
                  </a:outerShdw>
                </a:effectLst>
                <a:latin typeface="Times New Roman" panose="02020603050405020304" pitchFamily="18" charset="0"/>
                <a:ea typeface="楷体_GB2312" pitchFamily="49" charset="-122"/>
              </a:rPr>
              <a:t>彼得原理（</a:t>
            </a:r>
            <a:r>
              <a:rPr lang="en-US" altLang="zh-CN" sz="2800" b="1" u="sng">
                <a:effectLst>
                  <a:outerShdw blurRad="38100" dist="38100" dir="2700000">
                    <a:srgbClr val="C0C0C0"/>
                  </a:outerShdw>
                </a:effectLst>
                <a:latin typeface="Times New Roman" panose="02020603050405020304" pitchFamily="18" charset="0"/>
                <a:ea typeface="楷体_GB2312" pitchFamily="49" charset="-122"/>
              </a:rPr>
              <a:t>The Peter Principle</a:t>
            </a:r>
            <a:r>
              <a:rPr lang="zh-CN" altLang="en-US" sz="2800" b="1" u="sng" dirty="0">
                <a:effectLst>
                  <a:outerShdw blurRad="38100" dist="38100" dir="2700000">
                    <a:srgbClr val="C0C0C0"/>
                  </a:outerShdw>
                </a:effectLst>
                <a:latin typeface="Times New Roman" panose="02020603050405020304" pitchFamily="18" charset="0"/>
                <a:ea typeface="楷体_GB2312" pitchFamily="49" charset="-122"/>
              </a:rPr>
              <a:t>）</a:t>
            </a:r>
            <a:endParaRPr lang="zh-CN" altLang="en-US" sz="2800" b="1" u="sng" dirty="0">
              <a:effectLst>
                <a:outerShdw blurRad="38100" dist="38100" dir="2700000">
                  <a:srgbClr val="C0C0C0"/>
                </a:outerShdw>
              </a:effectLst>
              <a:latin typeface="Times New Roman" panose="02020603050405020304" pitchFamily="18" charset="0"/>
              <a:ea typeface="楷体_GB2312" pitchFamily="49" charset="-122"/>
            </a:endParaRPr>
          </a:p>
        </p:txBody>
      </p:sp>
      <p:sp>
        <p:nvSpPr>
          <p:cNvPr id="21507" name="文本框 21506"/>
          <p:cNvSpPr txBox="1"/>
          <p:nvPr/>
        </p:nvSpPr>
        <p:spPr>
          <a:xfrm>
            <a:off x="468313" y="1989138"/>
            <a:ext cx="8207375" cy="3378200"/>
          </a:xfrm>
          <a:prstGeom prst="rect">
            <a:avLst/>
          </a:prstGeom>
          <a:noFill/>
          <a:ln w="9525">
            <a:noFill/>
          </a:ln>
        </p:spPr>
        <p:txBody>
          <a:bodyPr>
            <a:spAutoFit/>
          </a:bodyPr>
          <a:p>
            <a:pPr>
              <a:spcBef>
                <a:spcPct val="50000"/>
              </a:spcBef>
            </a:pPr>
            <a:r>
              <a:rPr lang="en-US" altLang="zh-CN" sz="2400" b="1" dirty="0">
                <a:latin typeface="Arial" panose="020B0604020202020204" pitchFamily="34" charset="0"/>
                <a:ea typeface="楷体_GB2312" pitchFamily="49" charset="-122"/>
                <a:sym typeface="Wingdings" panose="05000000000000000000" pitchFamily="2" charset="2"/>
              </a:rPr>
              <a:t>       </a:t>
            </a:r>
            <a:r>
              <a:rPr lang="zh-CN" altLang="en-US" sz="2400" b="1" dirty="0">
                <a:latin typeface="Arial" panose="020B0604020202020204" pitchFamily="34" charset="0"/>
                <a:ea typeface="楷体_GB2312" pitchFamily="49" charset="-122"/>
                <a:sym typeface="Wingdings" panose="05000000000000000000" pitchFamily="2" charset="2"/>
              </a:rPr>
              <a:t>华盛顿办事规律：一人做事敷衍了事，二人合作做事互相推诿，三人共事永无成事之日。</a:t>
            </a:r>
            <a:endParaRPr lang="zh-CN" altLang="en-US" sz="2400" b="1" dirty="0">
              <a:latin typeface="楷体_GB2312" pitchFamily="49" charset="-122"/>
              <a:ea typeface="楷体_GB2312" pitchFamily="49" charset="-122"/>
            </a:endParaRPr>
          </a:p>
          <a:p>
            <a:pPr>
              <a:spcBef>
                <a:spcPct val="50000"/>
              </a:spcBef>
            </a:pPr>
            <a:r>
              <a:rPr lang="zh-CN" altLang="en-US" sz="2400" b="1" dirty="0">
                <a:latin typeface="楷体_GB2312" pitchFamily="49" charset="-122"/>
                <a:ea typeface="楷体_GB2312" pitchFamily="49" charset="-122"/>
              </a:rPr>
              <a:t>    奈什规则：坐着工作的人比站着工作的人赚的钱多。</a:t>
            </a:r>
            <a:endParaRPr lang="zh-CN" altLang="en-US" sz="2400" b="1" dirty="0">
              <a:latin typeface="楷体_GB2312" pitchFamily="49" charset="-122"/>
              <a:ea typeface="楷体_GB2312" pitchFamily="49" charset="-122"/>
              <a:sym typeface="Wingdings" panose="05000000000000000000" pitchFamily="2" charset="2"/>
            </a:endParaRPr>
          </a:p>
          <a:p>
            <a:pPr>
              <a:spcBef>
                <a:spcPct val="50000"/>
              </a:spcBef>
            </a:pPr>
            <a:r>
              <a:rPr lang="zh-CN" altLang="en-US" sz="2400" b="1" dirty="0">
                <a:latin typeface="楷体_GB2312" pitchFamily="49" charset="-122"/>
                <a:ea typeface="楷体_GB2312" pitchFamily="49" charset="-122"/>
                <a:sym typeface="Wingdings" panose="05000000000000000000" pitchFamily="2" charset="2"/>
              </a:rPr>
              <a:t>    理发定律：不要问理发师你是否该理发了。</a:t>
            </a:r>
            <a:endParaRPr lang="zh-CN" altLang="en-US" sz="2400" b="1" dirty="0">
              <a:latin typeface="楷体_GB2312" pitchFamily="49" charset="-122"/>
              <a:ea typeface="楷体_GB2312" pitchFamily="49" charset="-122"/>
              <a:sym typeface="Wingdings" panose="05000000000000000000" pitchFamily="2" charset="2"/>
            </a:endParaRPr>
          </a:p>
          <a:p>
            <a:pPr>
              <a:spcBef>
                <a:spcPct val="50000"/>
              </a:spcBef>
            </a:pPr>
            <a:r>
              <a:rPr lang="zh-CN" altLang="en-US" sz="2400" b="1" dirty="0">
                <a:latin typeface="楷体_GB2312" pitchFamily="49" charset="-122"/>
                <a:ea typeface="楷体_GB2312" pitchFamily="49" charset="-122"/>
                <a:sym typeface="Wingdings" panose="05000000000000000000" pitchFamily="2" charset="2"/>
              </a:rPr>
              <a:t>    萧伯纳经济学家规律：如果所有的经济学家排圈坐，他们绝无可能达成一个共同的结论。</a:t>
            </a:r>
            <a:endParaRPr lang="zh-CN" altLang="en-US" sz="2400" b="1" dirty="0">
              <a:latin typeface="楷体_GB2312" pitchFamily="49" charset="-122"/>
              <a:ea typeface="楷体_GB2312" pitchFamily="49" charset="-122"/>
              <a:sym typeface="Wingdings" panose="05000000000000000000" pitchFamily="2" charset="2"/>
            </a:endParaRPr>
          </a:p>
          <a:p>
            <a:pPr>
              <a:spcBef>
                <a:spcPct val="50000"/>
              </a:spcBef>
            </a:pPr>
            <a:r>
              <a:rPr lang="zh-CN" altLang="en-US" sz="2400" b="1" dirty="0">
                <a:latin typeface="楷体_GB2312" pitchFamily="49" charset="-122"/>
                <a:ea typeface="楷体_GB2312" pitchFamily="49" charset="-122"/>
                <a:sym typeface="Wingdings" panose="05000000000000000000" pitchFamily="2" charset="2"/>
              </a:rPr>
              <a:t>    </a:t>
            </a:r>
            <a:endParaRPr lang="zh-CN" altLang="en-US" sz="2400" b="1" dirty="0">
              <a:latin typeface="楷体_GB2312" pitchFamily="49" charset="-122"/>
              <a:ea typeface="楷体_GB2312" pitchFamily="49" charset="-122"/>
              <a:sym typeface="Wingdings" panose="05000000000000000000" pitchFamily="2" charset="2"/>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文本框 22529"/>
          <p:cNvSpPr txBox="1"/>
          <p:nvPr/>
        </p:nvSpPr>
        <p:spPr>
          <a:xfrm>
            <a:off x="611188" y="908050"/>
            <a:ext cx="5400675" cy="701675"/>
          </a:xfrm>
          <a:prstGeom prst="rect">
            <a:avLst/>
          </a:prstGeom>
          <a:noFill/>
          <a:ln w="9525">
            <a:noFill/>
          </a:ln>
        </p:spPr>
        <p:txBody>
          <a:bodyPr>
            <a:spAutoFit/>
          </a:bodyPr>
          <a:p>
            <a:pPr>
              <a:spcBef>
                <a:spcPct val="50000"/>
              </a:spcBef>
            </a:pPr>
            <a:r>
              <a:rPr lang="zh-CN" altLang="en-US" sz="4000" b="1" dirty="0">
                <a:latin typeface="Arial" panose="020B0604020202020204" pitchFamily="34" charset="0"/>
                <a:ea typeface="隶书" panose="02010509060101010101" pitchFamily="49" charset="-122"/>
              </a:rPr>
              <a:t>国家、统治与行政</a:t>
            </a:r>
            <a:endParaRPr lang="zh-CN" altLang="en-US" sz="4000" b="1" dirty="0">
              <a:latin typeface="Arial" panose="020B0604020202020204" pitchFamily="34" charset="0"/>
              <a:ea typeface="隶书" panose="02010509060101010101" pitchFamily="49" charset="-122"/>
            </a:endParaRPr>
          </a:p>
        </p:txBody>
      </p:sp>
      <p:sp>
        <p:nvSpPr>
          <p:cNvPr id="22531" name="文本框 22530"/>
          <p:cNvSpPr txBox="1"/>
          <p:nvPr/>
        </p:nvSpPr>
        <p:spPr>
          <a:xfrm>
            <a:off x="1331913" y="2205038"/>
            <a:ext cx="4465637" cy="457200"/>
          </a:xfrm>
          <a:prstGeom prst="rect">
            <a:avLst/>
          </a:prstGeom>
          <a:noFill/>
          <a:ln w="9525">
            <a:noFill/>
          </a:ln>
        </p:spPr>
        <p:txBody>
          <a:bodyPr>
            <a:spAutoFit/>
          </a:bodyPr>
          <a:p>
            <a:pPr>
              <a:spcBef>
                <a:spcPct val="50000"/>
              </a:spcBef>
            </a:pPr>
            <a:r>
              <a:rPr lang="zh-CN" altLang="en-US" sz="2400" b="1" dirty="0">
                <a:solidFill>
                  <a:schemeClr val="hlink"/>
                </a:solidFill>
                <a:latin typeface="Arial" panose="020B0604020202020204" pitchFamily="34" charset="0"/>
              </a:rPr>
              <a:t>（</a:t>
            </a:r>
            <a:r>
              <a:rPr lang="en-US" altLang="zh-CN" sz="2400" b="1">
                <a:solidFill>
                  <a:schemeClr val="hlink"/>
                </a:solidFill>
                <a:latin typeface="Arial" panose="020B0604020202020204" pitchFamily="34" charset="0"/>
              </a:rPr>
              <a:t>2</a:t>
            </a:r>
            <a:r>
              <a:rPr lang="zh-CN" altLang="en-US" sz="2400" b="1" dirty="0">
                <a:solidFill>
                  <a:schemeClr val="hlink"/>
                </a:solidFill>
                <a:latin typeface="Arial" panose="020B0604020202020204" pitchFamily="34" charset="0"/>
              </a:rPr>
              <a:t>）现代行政精神</a:t>
            </a:r>
            <a:endParaRPr lang="zh-CN" altLang="en-US" sz="2400" b="1" dirty="0">
              <a:solidFill>
                <a:schemeClr val="hlink"/>
              </a:solidFill>
              <a:latin typeface="Arial" panose="020B0604020202020204" pitchFamily="34" charset="0"/>
            </a:endParaRPr>
          </a:p>
        </p:txBody>
      </p:sp>
      <p:sp>
        <p:nvSpPr>
          <p:cNvPr id="22532" name="文本框 22531"/>
          <p:cNvSpPr txBox="1"/>
          <p:nvPr/>
        </p:nvSpPr>
        <p:spPr>
          <a:xfrm>
            <a:off x="2195513" y="3213100"/>
            <a:ext cx="5184775" cy="1552575"/>
          </a:xfrm>
          <a:prstGeom prst="rect">
            <a:avLst/>
          </a:prstGeom>
          <a:noFill/>
          <a:ln w="9525">
            <a:noFill/>
          </a:ln>
        </p:spPr>
        <p:txBody>
          <a:bodyPr>
            <a:spAutoFit/>
          </a:bodyPr>
          <a:p>
            <a:pPr>
              <a:spcBef>
                <a:spcPct val="50000"/>
              </a:spcBef>
            </a:pPr>
            <a:r>
              <a:rPr lang="zh-CN" altLang="en-US" sz="2400" b="1" dirty="0">
                <a:latin typeface="Arial" panose="020B0604020202020204" pitchFamily="34" charset="0"/>
                <a:ea typeface="楷体_GB2312" pitchFamily="49" charset="-122"/>
              </a:rPr>
              <a:t>主动进取</a:t>
            </a:r>
            <a:endParaRPr lang="zh-CN" altLang="en-US" sz="2400" b="1" dirty="0">
              <a:latin typeface="Arial" panose="020B0604020202020204" pitchFamily="34" charset="0"/>
              <a:ea typeface="楷体_GB2312" pitchFamily="49" charset="-122"/>
            </a:endParaRPr>
          </a:p>
          <a:p>
            <a:pPr>
              <a:spcBef>
                <a:spcPct val="50000"/>
              </a:spcBef>
            </a:pPr>
            <a:r>
              <a:rPr lang="zh-CN" altLang="en-US" sz="2400" b="1" dirty="0">
                <a:latin typeface="Arial" panose="020B0604020202020204" pitchFamily="34" charset="0"/>
                <a:ea typeface="楷体_GB2312" pitchFamily="49" charset="-122"/>
              </a:rPr>
              <a:t>追求卓越</a:t>
            </a:r>
            <a:endParaRPr lang="zh-CN" altLang="en-US" sz="2400" b="1" dirty="0">
              <a:latin typeface="Arial" panose="020B0604020202020204" pitchFamily="34" charset="0"/>
              <a:ea typeface="楷体_GB2312" pitchFamily="49" charset="-122"/>
            </a:endParaRPr>
          </a:p>
          <a:p>
            <a:pPr>
              <a:spcBef>
                <a:spcPct val="50000"/>
              </a:spcBef>
            </a:pPr>
            <a:r>
              <a:rPr lang="zh-CN" altLang="en-US" sz="2400" b="1" dirty="0">
                <a:latin typeface="Arial" panose="020B0604020202020204" pitchFamily="34" charset="0"/>
                <a:ea typeface="楷体_GB2312" pitchFamily="49" charset="-122"/>
              </a:rPr>
              <a:t>创新发展</a:t>
            </a:r>
            <a:endParaRPr lang="zh-CN" altLang="en-US" sz="2400" b="1" dirty="0">
              <a:latin typeface="Arial" panose="020B0604020202020204" pitchFamily="34" charset="0"/>
              <a:ea typeface="楷体_GB2312" pitchFamily="49" charset="-122"/>
            </a:endParaRPr>
          </a:p>
        </p:txBody>
      </p:sp>
      <p:sp>
        <p:nvSpPr>
          <p:cNvPr id="22533" name="左箭头 22532">
            <a:hlinkClick r:id="rId1" action="ppaction://hlinksldjump"/>
          </p:cNvPr>
          <p:cNvSpPr/>
          <p:nvPr/>
        </p:nvSpPr>
        <p:spPr>
          <a:xfrm>
            <a:off x="7667625" y="6381750"/>
            <a:ext cx="649288" cy="142875"/>
          </a:xfrm>
          <a:prstGeom prst="leftArrow">
            <a:avLst>
              <a:gd name="adj1" fmla="val 50000"/>
              <a:gd name="adj2" fmla="val 113611"/>
            </a:avLst>
          </a:prstGeom>
          <a:solidFill>
            <a:schemeClr val="accent1"/>
          </a:solidFill>
          <a:ln w="9525" cap="flat" cmpd="sng">
            <a:solidFill>
              <a:schemeClr val="tx1"/>
            </a:solidFill>
            <a:prstDash val="solid"/>
            <a:miter/>
            <a:headEnd type="none" w="med" len="med"/>
            <a:tailEnd type="none" w="med" len="med"/>
          </a:ln>
        </p:spPr>
        <p:txBody>
          <a:bodyPr/>
          <a:p>
            <a:endParaRPr lang="zh-CN" alt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p:sp>
        <p:nvSpPr>
          <p:cNvPr id="5122" name="文本框 5121"/>
          <p:cNvSpPr txBox="1"/>
          <p:nvPr/>
        </p:nvSpPr>
        <p:spPr>
          <a:xfrm>
            <a:off x="611188" y="908050"/>
            <a:ext cx="5400675" cy="701675"/>
          </a:xfrm>
          <a:prstGeom prst="rect">
            <a:avLst/>
          </a:prstGeom>
          <a:noFill/>
          <a:ln w="9525">
            <a:noFill/>
          </a:ln>
        </p:spPr>
        <p:txBody>
          <a:bodyPr>
            <a:spAutoFit/>
          </a:bodyPr>
          <a:p>
            <a:pPr>
              <a:spcBef>
                <a:spcPct val="50000"/>
              </a:spcBef>
            </a:pPr>
            <a:r>
              <a:rPr lang="zh-CN" altLang="en-US" sz="4000" b="1" dirty="0">
                <a:latin typeface="Arial" panose="020B0604020202020204" pitchFamily="34" charset="0"/>
                <a:ea typeface="隶书" panose="02010509060101010101" pitchFamily="49" charset="-122"/>
              </a:rPr>
              <a:t>国家、统治与行政</a:t>
            </a:r>
            <a:endParaRPr lang="zh-CN" altLang="en-US" sz="4000" b="1" dirty="0">
              <a:latin typeface="Arial" panose="020B0604020202020204" pitchFamily="34" charset="0"/>
              <a:ea typeface="隶书" panose="02010509060101010101" pitchFamily="49" charset="-122"/>
            </a:endParaRPr>
          </a:p>
        </p:txBody>
      </p:sp>
      <p:sp>
        <p:nvSpPr>
          <p:cNvPr id="5123" name="文本框 5122"/>
          <p:cNvSpPr txBox="1"/>
          <p:nvPr/>
        </p:nvSpPr>
        <p:spPr>
          <a:xfrm>
            <a:off x="1547813" y="2133600"/>
            <a:ext cx="4968875" cy="457200"/>
          </a:xfrm>
          <a:prstGeom prst="rect">
            <a:avLst/>
          </a:prstGeom>
          <a:noFill/>
          <a:ln w="9525">
            <a:noFill/>
          </a:ln>
        </p:spPr>
        <p:txBody>
          <a:bodyPr>
            <a:spAutoFit/>
          </a:bodyPr>
          <a:p>
            <a:pPr>
              <a:spcBef>
                <a:spcPct val="50000"/>
              </a:spcBef>
            </a:pPr>
            <a:r>
              <a:rPr lang="en-US" altLang="zh-CN" sz="2400" b="1">
                <a:latin typeface="楷体_GB2312" pitchFamily="49" charset="-122"/>
                <a:ea typeface="楷体_GB2312" pitchFamily="49" charset="-122"/>
              </a:rPr>
              <a:t>2</a:t>
            </a:r>
            <a:r>
              <a:rPr lang="zh-CN" altLang="en-US" sz="2400" b="1" dirty="0">
                <a:latin typeface="楷体_GB2312" pitchFamily="49" charset="-122"/>
                <a:ea typeface="楷体_GB2312" pitchFamily="49" charset="-122"/>
              </a:rPr>
              <a:t>、国家的起源</a:t>
            </a:r>
            <a:endParaRPr lang="zh-CN" altLang="en-US" sz="2400" b="1" dirty="0">
              <a:latin typeface="楷体_GB2312" pitchFamily="49" charset="-122"/>
              <a:ea typeface="楷体_GB2312" pitchFamily="49" charset="-122"/>
            </a:endParaRPr>
          </a:p>
        </p:txBody>
      </p:sp>
      <p:sp>
        <p:nvSpPr>
          <p:cNvPr id="5124" name="文本框 5123"/>
          <p:cNvSpPr txBox="1"/>
          <p:nvPr/>
        </p:nvSpPr>
        <p:spPr>
          <a:xfrm>
            <a:off x="2124075" y="3068638"/>
            <a:ext cx="4032250" cy="457200"/>
          </a:xfrm>
          <a:prstGeom prst="rect">
            <a:avLst/>
          </a:prstGeom>
          <a:noFill/>
          <a:ln w="9525">
            <a:noFill/>
          </a:ln>
        </p:spPr>
        <p:txBody>
          <a:bodyPr>
            <a:spAutoFit/>
          </a:bodyPr>
          <a:p>
            <a:pPr>
              <a:spcBef>
                <a:spcPct val="50000"/>
              </a:spcBef>
            </a:pPr>
            <a:r>
              <a:rPr lang="zh-CN" altLang="en-US" sz="2400" b="1" dirty="0">
                <a:solidFill>
                  <a:schemeClr val="hlink"/>
                </a:solidFill>
                <a:latin typeface="Arial" panose="020B0604020202020204" pitchFamily="34" charset="0"/>
              </a:rPr>
              <a:t>剥削论（掠夺论）</a:t>
            </a:r>
            <a:endParaRPr lang="zh-CN" altLang="en-US" sz="2400" b="1" dirty="0">
              <a:solidFill>
                <a:schemeClr val="hlink"/>
              </a:solidFill>
              <a:latin typeface="Arial" panose="020B0604020202020204" pitchFamily="34" charset="0"/>
            </a:endParaRPr>
          </a:p>
        </p:txBody>
      </p:sp>
      <p:sp>
        <p:nvSpPr>
          <p:cNvPr id="5125" name="文本框 5124"/>
          <p:cNvSpPr txBox="1"/>
          <p:nvPr/>
        </p:nvSpPr>
        <p:spPr>
          <a:xfrm>
            <a:off x="2195513" y="3933825"/>
            <a:ext cx="4032250" cy="457200"/>
          </a:xfrm>
          <a:prstGeom prst="rect">
            <a:avLst/>
          </a:prstGeom>
          <a:noFill/>
          <a:ln w="9525">
            <a:noFill/>
          </a:ln>
        </p:spPr>
        <p:txBody>
          <a:bodyPr>
            <a:spAutoFit/>
          </a:bodyPr>
          <a:p>
            <a:pPr>
              <a:spcBef>
                <a:spcPct val="50000"/>
              </a:spcBef>
            </a:pPr>
            <a:r>
              <a:rPr lang="zh-CN" altLang="en-US" sz="2400" b="1" dirty="0">
                <a:solidFill>
                  <a:schemeClr val="hlink"/>
                </a:solidFill>
                <a:latin typeface="Arial" panose="020B0604020202020204" pitchFamily="34" charset="0"/>
              </a:rPr>
              <a:t>契约论</a:t>
            </a:r>
            <a:endParaRPr lang="zh-CN" altLang="en-US" sz="2400" b="1" dirty="0">
              <a:solidFill>
                <a:schemeClr val="hlink"/>
              </a:solidFill>
              <a:latin typeface="Arial" panose="020B0604020202020204" pitchFamily="34" charset="0"/>
            </a:endParaRPr>
          </a:p>
        </p:txBody>
      </p:sp>
      <p:sp>
        <p:nvSpPr>
          <p:cNvPr id="5126" name="文本框 5125"/>
          <p:cNvSpPr txBox="1"/>
          <p:nvPr/>
        </p:nvSpPr>
        <p:spPr>
          <a:xfrm>
            <a:off x="2195513" y="4724400"/>
            <a:ext cx="4824412" cy="457200"/>
          </a:xfrm>
          <a:prstGeom prst="rect">
            <a:avLst/>
          </a:prstGeom>
          <a:noFill/>
          <a:ln w="9525">
            <a:noFill/>
          </a:ln>
        </p:spPr>
        <p:txBody>
          <a:bodyPr>
            <a:spAutoFit/>
          </a:bodyPr>
          <a:p>
            <a:pPr>
              <a:spcBef>
                <a:spcPct val="50000"/>
              </a:spcBef>
            </a:pPr>
            <a:r>
              <a:rPr lang="en-US" altLang="zh-CN" sz="2400" b="1" dirty="0">
                <a:solidFill>
                  <a:schemeClr val="hlink"/>
                </a:solidFill>
                <a:latin typeface="Arial" panose="020B0604020202020204" pitchFamily="34" charset="0"/>
              </a:rPr>
              <a:t>“</a:t>
            </a:r>
            <a:r>
              <a:rPr lang="zh-CN" altLang="en-US" sz="2400" b="1" dirty="0">
                <a:solidFill>
                  <a:schemeClr val="hlink"/>
                </a:solidFill>
                <a:latin typeface="Arial" panose="020B0604020202020204" pitchFamily="34" charset="0"/>
              </a:rPr>
              <a:t>暴力潜能”分配论（新制度学派）</a:t>
            </a:r>
            <a:endParaRPr lang="zh-CN" altLang="en-US" sz="2400" b="1" dirty="0">
              <a:solidFill>
                <a:schemeClr val="hlink"/>
              </a:solidFill>
              <a:latin typeface="Arial" panose="020B0604020202020204" pitchFamily="34"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文本框 6145"/>
          <p:cNvSpPr txBox="1"/>
          <p:nvPr/>
        </p:nvSpPr>
        <p:spPr>
          <a:xfrm>
            <a:off x="611188" y="908050"/>
            <a:ext cx="5400675" cy="701675"/>
          </a:xfrm>
          <a:prstGeom prst="rect">
            <a:avLst/>
          </a:prstGeom>
          <a:noFill/>
          <a:ln w="9525">
            <a:noFill/>
          </a:ln>
        </p:spPr>
        <p:txBody>
          <a:bodyPr>
            <a:spAutoFit/>
          </a:bodyPr>
          <a:p>
            <a:pPr>
              <a:spcBef>
                <a:spcPct val="50000"/>
              </a:spcBef>
            </a:pPr>
            <a:r>
              <a:rPr lang="zh-CN" altLang="en-US" sz="4000" b="1" dirty="0">
                <a:latin typeface="Arial" panose="020B0604020202020204" pitchFamily="34" charset="0"/>
                <a:ea typeface="隶书" panose="02010509060101010101" pitchFamily="49" charset="-122"/>
              </a:rPr>
              <a:t>国家、统治与行政</a:t>
            </a:r>
            <a:endParaRPr lang="zh-CN" altLang="en-US" sz="4000" b="1" dirty="0">
              <a:latin typeface="Arial" panose="020B0604020202020204" pitchFamily="34" charset="0"/>
              <a:ea typeface="隶书" panose="02010509060101010101" pitchFamily="49" charset="-122"/>
            </a:endParaRPr>
          </a:p>
        </p:txBody>
      </p:sp>
      <p:sp>
        <p:nvSpPr>
          <p:cNvPr id="6147" name="文本框 6146"/>
          <p:cNvSpPr txBox="1"/>
          <p:nvPr/>
        </p:nvSpPr>
        <p:spPr>
          <a:xfrm>
            <a:off x="1547813" y="2133600"/>
            <a:ext cx="4968875" cy="457200"/>
          </a:xfrm>
          <a:prstGeom prst="rect">
            <a:avLst/>
          </a:prstGeom>
          <a:noFill/>
          <a:ln w="9525">
            <a:noFill/>
          </a:ln>
        </p:spPr>
        <p:txBody>
          <a:bodyPr>
            <a:spAutoFit/>
          </a:bodyPr>
          <a:p>
            <a:pPr>
              <a:spcBef>
                <a:spcPct val="50000"/>
              </a:spcBef>
            </a:pPr>
            <a:r>
              <a:rPr lang="en-US" altLang="zh-CN" sz="2400" b="1">
                <a:latin typeface="楷体_GB2312" pitchFamily="49" charset="-122"/>
                <a:ea typeface="楷体_GB2312" pitchFamily="49" charset="-122"/>
              </a:rPr>
              <a:t>3</a:t>
            </a:r>
            <a:r>
              <a:rPr lang="zh-CN" altLang="en-US" sz="2400" b="1" dirty="0">
                <a:latin typeface="楷体_GB2312" pitchFamily="49" charset="-122"/>
                <a:ea typeface="楷体_GB2312" pitchFamily="49" charset="-122"/>
              </a:rPr>
              <a:t>、国家的职能</a:t>
            </a:r>
            <a:endParaRPr lang="zh-CN" altLang="en-US" sz="2400" b="1" dirty="0">
              <a:latin typeface="楷体_GB2312" pitchFamily="49" charset="-122"/>
              <a:ea typeface="楷体_GB2312" pitchFamily="49" charset="-122"/>
            </a:endParaRPr>
          </a:p>
        </p:txBody>
      </p:sp>
      <p:sp>
        <p:nvSpPr>
          <p:cNvPr id="6148" name="文本框 6147"/>
          <p:cNvSpPr txBox="1"/>
          <p:nvPr/>
        </p:nvSpPr>
        <p:spPr>
          <a:xfrm>
            <a:off x="2124075" y="3068638"/>
            <a:ext cx="5400675" cy="457200"/>
          </a:xfrm>
          <a:prstGeom prst="rect">
            <a:avLst/>
          </a:prstGeom>
          <a:noFill/>
          <a:ln w="9525">
            <a:noFill/>
          </a:ln>
        </p:spPr>
        <p:txBody>
          <a:bodyPr>
            <a:spAutoFit/>
          </a:bodyPr>
          <a:p>
            <a:pPr>
              <a:spcBef>
                <a:spcPct val="50000"/>
              </a:spcBef>
            </a:pPr>
            <a:r>
              <a:rPr lang="zh-CN" altLang="en-US" sz="2400" b="1" dirty="0">
                <a:solidFill>
                  <a:schemeClr val="hlink"/>
                </a:solidFill>
                <a:latin typeface="Arial" panose="020B0604020202020204" pitchFamily="34" charset="0"/>
              </a:rPr>
              <a:t>政治职能</a:t>
            </a:r>
            <a:r>
              <a:rPr lang="en-US" altLang="zh-CN" sz="2400" b="1">
                <a:solidFill>
                  <a:schemeClr val="hlink"/>
                </a:solidFill>
                <a:latin typeface="Arial" panose="020B0604020202020204" pitchFamily="34" charset="0"/>
              </a:rPr>
              <a:t>——</a:t>
            </a:r>
            <a:r>
              <a:rPr lang="zh-CN" altLang="en-US" sz="2400" b="1" dirty="0">
                <a:solidFill>
                  <a:schemeClr val="hlink"/>
                </a:solidFill>
                <a:latin typeface="Arial" panose="020B0604020202020204" pitchFamily="34" charset="0"/>
              </a:rPr>
              <a:t>政治统治和保卫国家</a:t>
            </a:r>
            <a:endParaRPr lang="zh-CN" altLang="en-US" sz="2400" b="1" dirty="0">
              <a:solidFill>
                <a:schemeClr val="hlink"/>
              </a:solidFill>
              <a:latin typeface="Arial" panose="020B0604020202020204" pitchFamily="34" charset="0"/>
            </a:endParaRPr>
          </a:p>
        </p:txBody>
      </p:sp>
      <p:sp>
        <p:nvSpPr>
          <p:cNvPr id="6149" name="文本框 6148"/>
          <p:cNvSpPr txBox="1"/>
          <p:nvPr/>
        </p:nvSpPr>
        <p:spPr>
          <a:xfrm>
            <a:off x="2051050" y="3933825"/>
            <a:ext cx="6408738" cy="1004888"/>
          </a:xfrm>
          <a:prstGeom prst="rect">
            <a:avLst/>
          </a:prstGeom>
          <a:noFill/>
          <a:ln w="9525">
            <a:noFill/>
          </a:ln>
        </p:spPr>
        <p:txBody>
          <a:bodyPr>
            <a:spAutoFit/>
          </a:bodyPr>
          <a:p>
            <a:pPr>
              <a:spcBef>
                <a:spcPct val="50000"/>
              </a:spcBef>
            </a:pPr>
            <a:r>
              <a:rPr lang="zh-CN" altLang="en-US" sz="2400" b="1" dirty="0">
                <a:solidFill>
                  <a:schemeClr val="hlink"/>
                </a:solidFill>
                <a:latin typeface="Arial" panose="020B0604020202020204" pitchFamily="34" charset="0"/>
              </a:rPr>
              <a:t>经济职能</a:t>
            </a:r>
            <a:r>
              <a:rPr lang="en-US" altLang="zh-CN" sz="2400" b="1">
                <a:solidFill>
                  <a:schemeClr val="hlink"/>
                </a:solidFill>
                <a:latin typeface="Arial" panose="020B0604020202020204" pitchFamily="34" charset="0"/>
              </a:rPr>
              <a:t>——</a:t>
            </a:r>
            <a:r>
              <a:rPr lang="zh-CN" altLang="en-US" sz="2400" b="1" dirty="0">
                <a:solidFill>
                  <a:schemeClr val="hlink"/>
                </a:solidFill>
                <a:latin typeface="Arial" panose="020B0604020202020204" pitchFamily="34" charset="0"/>
              </a:rPr>
              <a:t>保障国家范围内的物质供应和经</a:t>
            </a:r>
            <a:endParaRPr lang="zh-CN" altLang="en-US" sz="2400" b="1" dirty="0">
              <a:solidFill>
                <a:schemeClr val="hlink"/>
              </a:solidFill>
              <a:latin typeface="Arial" panose="020B0604020202020204" pitchFamily="34" charset="0"/>
            </a:endParaRPr>
          </a:p>
          <a:p>
            <a:pPr>
              <a:spcBef>
                <a:spcPct val="50000"/>
              </a:spcBef>
            </a:pPr>
            <a:r>
              <a:rPr lang="zh-CN" altLang="en-US" sz="2400" b="1" dirty="0">
                <a:solidFill>
                  <a:schemeClr val="hlink"/>
                </a:solidFill>
                <a:latin typeface="Arial" panose="020B0604020202020204" pitchFamily="34" charset="0"/>
              </a:rPr>
              <a:t>                      济秩序</a:t>
            </a:r>
            <a:endParaRPr lang="zh-CN" altLang="en-US" sz="2400" b="1" dirty="0">
              <a:solidFill>
                <a:schemeClr val="hlink"/>
              </a:solidFill>
              <a:latin typeface="Arial" panose="020B0604020202020204" pitchFamily="34" charset="0"/>
            </a:endParaRPr>
          </a:p>
        </p:txBody>
      </p:sp>
      <p:sp>
        <p:nvSpPr>
          <p:cNvPr id="6150" name="文本框 6149"/>
          <p:cNvSpPr txBox="1"/>
          <p:nvPr/>
        </p:nvSpPr>
        <p:spPr>
          <a:xfrm>
            <a:off x="2051050" y="5157788"/>
            <a:ext cx="6265863" cy="457200"/>
          </a:xfrm>
          <a:prstGeom prst="rect">
            <a:avLst/>
          </a:prstGeom>
          <a:noFill/>
          <a:ln w="9525">
            <a:noFill/>
          </a:ln>
        </p:spPr>
        <p:txBody>
          <a:bodyPr>
            <a:spAutoFit/>
          </a:bodyPr>
          <a:p>
            <a:pPr>
              <a:spcBef>
                <a:spcPct val="50000"/>
              </a:spcBef>
            </a:pPr>
            <a:r>
              <a:rPr lang="zh-CN" altLang="en-US" sz="2400" b="1" dirty="0">
                <a:solidFill>
                  <a:schemeClr val="hlink"/>
                </a:solidFill>
                <a:latin typeface="Arial" panose="020B0604020202020204" pitchFamily="34" charset="0"/>
              </a:rPr>
              <a:t>社会职能</a:t>
            </a:r>
            <a:r>
              <a:rPr lang="en-US" altLang="zh-CN" sz="2400" b="1">
                <a:solidFill>
                  <a:schemeClr val="hlink"/>
                </a:solidFill>
                <a:latin typeface="Arial" panose="020B0604020202020204" pitchFamily="34" charset="0"/>
              </a:rPr>
              <a:t>——</a:t>
            </a:r>
            <a:r>
              <a:rPr lang="zh-CN" altLang="en-US" sz="2400" b="1" dirty="0">
                <a:solidFill>
                  <a:schemeClr val="hlink"/>
                </a:solidFill>
                <a:latin typeface="Arial" panose="020B0604020202020204" pitchFamily="34" charset="0"/>
              </a:rPr>
              <a:t>维系社会正常的生活秩序</a:t>
            </a:r>
            <a:endParaRPr lang="zh-CN" altLang="en-US" sz="2400" b="1" dirty="0">
              <a:solidFill>
                <a:schemeClr val="hlink"/>
              </a:solidFill>
              <a:latin typeface="Arial" panose="020B0604020202020204"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文本框 7169"/>
          <p:cNvSpPr txBox="1"/>
          <p:nvPr/>
        </p:nvSpPr>
        <p:spPr>
          <a:xfrm>
            <a:off x="611188" y="908050"/>
            <a:ext cx="5400675" cy="701675"/>
          </a:xfrm>
          <a:prstGeom prst="rect">
            <a:avLst/>
          </a:prstGeom>
          <a:noFill/>
          <a:ln w="9525">
            <a:noFill/>
          </a:ln>
        </p:spPr>
        <p:txBody>
          <a:bodyPr>
            <a:spAutoFit/>
          </a:bodyPr>
          <a:p>
            <a:pPr>
              <a:spcBef>
                <a:spcPct val="50000"/>
              </a:spcBef>
            </a:pPr>
            <a:r>
              <a:rPr lang="zh-CN" altLang="en-US" sz="4000" b="1" dirty="0">
                <a:latin typeface="Arial" panose="020B0604020202020204" pitchFamily="34" charset="0"/>
                <a:ea typeface="隶书" panose="02010509060101010101" pitchFamily="49" charset="-122"/>
              </a:rPr>
              <a:t>国家、统治与行政</a:t>
            </a:r>
            <a:endParaRPr lang="zh-CN" altLang="en-US" sz="4000" b="1" dirty="0">
              <a:latin typeface="Arial" panose="020B0604020202020204" pitchFamily="34" charset="0"/>
              <a:ea typeface="隶书" panose="02010509060101010101" pitchFamily="49" charset="-122"/>
            </a:endParaRPr>
          </a:p>
        </p:txBody>
      </p:sp>
      <p:sp>
        <p:nvSpPr>
          <p:cNvPr id="7171" name="文本框 7170"/>
          <p:cNvSpPr txBox="1"/>
          <p:nvPr/>
        </p:nvSpPr>
        <p:spPr>
          <a:xfrm>
            <a:off x="1547813" y="2133600"/>
            <a:ext cx="4968875" cy="457200"/>
          </a:xfrm>
          <a:prstGeom prst="rect">
            <a:avLst/>
          </a:prstGeom>
          <a:noFill/>
          <a:ln w="9525">
            <a:noFill/>
          </a:ln>
        </p:spPr>
        <p:txBody>
          <a:bodyPr>
            <a:spAutoFit/>
          </a:bodyPr>
          <a:p>
            <a:pPr>
              <a:spcBef>
                <a:spcPct val="50000"/>
              </a:spcBef>
            </a:pPr>
            <a:r>
              <a:rPr lang="en-US" altLang="zh-CN" sz="2400" b="1">
                <a:latin typeface="楷体_GB2312" pitchFamily="49" charset="-122"/>
                <a:ea typeface="楷体_GB2312" pitchFamily="49" charset="-122"/>
              </a:rPr>
              <a:t>4</a:t>
            </a:r>
            <a:r>
              <a:rPr lang="zh-CN" altLang="en-US" sz="2400" b="1" dirty="0">
                <a:latin typeface="楷体_GB2312" pitchFamily="49" charset="-122"/>
                <a:ea typeface="楷体_GB2312" pitchFamily="49" charset="-122"/>
              </a:rPr>
              <a:t>、国家的权力</a:t>
            </a:r>
            <a:endParaRPr lang="zh-CN" altLang="en-US" sz="2400" b="1" dirty="0">
              <a:latin typeface="楷体_GB2312" pitchFamily="49" charset="-122"/>
              <a:ea typeface="楷体_GB2312" pitchFamily="49" charset="-122"/>
            </a:endParaRPr>
          </a:p>
        </p:txBody>
      </p:sp>
      <p:sp>
        <p:nvSpPr>
          <p:cNvPr id="7172" name="文本框 7171"/>
          <p:cNvSpPr txBox="1"/>
          <p:nvPr/>
        </p:nvSpPr>
        <p:spPr>
          <a:xfrm>
            <a:off x="2124075" y="2852738"/>
            <a:ext cx="3024188" cy="1552575"/>
          </a:xfrm>
          <a:prstGeom prst="rect">
            <a:avLst/>
          </a:prstGeom>
          <a:noFill/>
          <a:ln w="9525">
            <a:noFill/>
          </a:ln>
        </p:spPr>
        <p:txBody>
          <a:bodyPr>
            <a:spAutoFit/>
          </a:bodyPr>
          <a:p>
            <a:pPr>
              <a:spcBef>
                <a:spcPct val="50000"/>
              </a:spcBef>
            </a:pPr>
            <a:r>
              <a:rPr lang="zh-CN" altLang="en-US" sz="2400" b="1" dirty="0">
                <a:solidFill>
                  <a:schemeClr val="hlink"/>
                </a:solidFill>
                <a:latin typeface="Arial" panose="020B0604020202020204" pitchFamily="34" charset="0"/>
              </a:rPr>
              <a:t>立法权</a:t>
            </a:r>
            <a:endParaRPr lang="zh-CN" altLang="en-US" sz="2400" b="1" dirty="0">
              <a:solidFill>
                <a:schemeClr val="hlink"/>
              </a:solidFill>
              <a:latin typeface="Arial" panose="020B0604020202020204" pitchFamily="34" charset="0"/>
            </a:endParaRPr>
          </a:p>
          <a:p>
            <a:pPr>
              <a:spcBef>
                <a:spcPct val="50000"/>
              </a:spcBef>
            </a:pPr>
            <a:r>
              <a:rPr lang="zh-CN" altLang="en-US" sz="2400" b="1" dirty="0">
                <a:solidFill>
                  <a:schemeClr val="hlink"/>
                </a:solidFill>
                <a:latin typeface="Arial" panose="020B0604020202020204" pitchFamily="34" charset="0"/>
              </a:rPr>
              <a:t>司法权</a:t>
            </a:r>
            <a:endParaRPr lang="zh-CN" altLang="en-US" sz="2400" b="1" dirty="0">
              <a:solidFill>
                <a:schemeClr val="hlink"/>
              </a:solidFill>
              <a:latin typeface="Arial" panose="020B0604020202020204" pitchFamily="34" charset="0"/>
            </a:endParaRPr>
          </a:p>
          <a:p>
            <a:pPr>
              <a:spcBef>
                <a:spcPct val="50000"/>
              </a:spcBef>
            </a:pPr>
            <a:r>
              <a:rPr lang="zh-CN" altLang="en-US" sz="2400" b="1" dirty="0">
                <a:solidFill>
                  <a:schemeClr val="hlink"/>
                </a:solidFill>
                <a:latin typeface="Arial" panose="020B0604020202020204" pitchFamily="34" charset="0"/>
              </a:rPr>
              <a:t>行政权</a:t>
            </a:r>
            <a:endParaRPr lang="zh-CN" altLang="en-US" sz="2400" b="1" dirty="0">
              <a:solidFill>
                <a:schemeClr val="hlink"/>
              </a:solidFill>
              <a:latin typeface="Arial" panose="020B0604020202020204" pitchFamily="34" charset="0"/>
            </a:endParaRPr>
          </a:p>
        </p:txBody>
      </p:sp>
      <p:sp>
        <p:nvSpPr>
          <p:cNvPr id="7173" name="文本框 7172"/>
          <p:cNvSpPr txBox="1"/>
          <p:nvPr/>
        </p:nvSpPr>
        <p:spPr>
          <a:xfrm>
            <a:off x="2124075" y="4652963"/>
            <a:ext cx="5256213" cy="457200"/>
          </a:xfrm>
          <a:prstGeom prst="rect">
            <a:avLst/>
          </a:prstGeom>
          <a:noFill/>
          <a:ln w="9525">
            <a:noFill/>
          </a:ln>
        </p:spPr>
        <p:txBody>
          <a:bodyPr>
            <a:spAutoFit/>
          </a:bodyPr>
          <a:p>
            <a:pPr>
              <a:spcBef>
                <a:spcPct val="50000"/>
              </a:spcBef>
            </a:pPr>
            <a:r>
              <a:rPr lang="zh-CN" altLang="en-US" sz="2400" b="1" dirty="0">
                <a:solidFill>
                  <a:schemeClr val="hlink"/>
                </a:solidFill>
                <a:latin typeface="Arial" panose="020B0604020202020204" pitchFamily="34" charset="0"/>
              </a:rPr>
              <a:t>三权分立与议行合一（民主集中制）</a:t>
            </a:r>
            <a:endParaRPr lang="zh-CN" altLang="en-US" sz="2400" b="1" dirty="0">
              <a:solidFill>
                <a:schemeClr val="hlink"/>
              </a:solidFill>
              <a:latin typeface="Arial" panose="020B0604020202020204" pitchFamily="34"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文本框 8193"/>
          <p:cNvSpPr txBox="1"/>
          <p:nvPr/>
        </p:nvSpPr>
        <p:spPr>
          <a:xfrm>
            <a:off x="611188" y="908050"/>
            <a:ext cx="5400675" cy="701675"/>
          </a:xfrm>
          <a:prstGeom prst="rect">
            <a:avLst/>
          </a:prstGeom>
          <a:noFill/>
          <a:ln w="9525">
            <a:noFill/>
          </a:ln>
        </p:spPr>
        <p:txBody>
          <a:bodyPr>
            <a:spAutoFit/>
          </a:bodyPr>
          <a:p>
            <a:pPr>
              <a:spcBef>
                <a:spcPct val="50000"/>
              </a:spcBef>
            </a:pPr>
            <a:r>
              <a:rPr lang="zh-CN" altLang="en-US" sz="4000" b="1" dirty="0">
                <a:latin typeface="Arial" panose="020B0604020202020204" pitchFamily="34" charset="0"/>
                <a:ea typeface="隶书" panose="02010509060101010101" pitchFamily="49" charset="-122"/>
              </a:rPr>
              <a:t>国家、统治与行政</a:t>
            </a:r>
            <a:endParaRPr lang="zh-CN" altLang="en-US" sz="4000" b="1" dirty="0">
              <a:latin typeface="Arial" panose="020B0604020202020204" pitchFamily="34" charset="0"/>
              <a:ea typeface="隶书" panose="02010509060101010101" pitchFamily="49" charset="-122"/>
            </a:endParaRPr>
          </a:p>
        </p:txBody>
      </p:sp>
      <p:sp>
        <p:nvSpPr>
          <p:cNvPr id="8195" name="文本框 8194"/>
          <p:cNvSpPr txBox="1"/>
          <p:nvPr/>
        </p:nvSpPr>
        <p:spPr>
          <a:xfrm>
            <a:off x="900113" y="1916113"/>
            <a:ext cx="5616575" cy="519112"/>
          </a:xfrm>
          <a:prstGeom prst="rect">
            <a:avLst/>
          </a:prstGeom>
          <a:noFill/>
          <a:ln w="9525">
            <a:noFill/>
          </a:ln>
        </p:spPr>
        <p:txBody>
          <a:bodyPr>
            <a:spAutoFit/>
          </a:bodyPr>
          <a:p>
            <a:pPr>
              <a:spcBef>
                <a:spcPct val="50000"/>
              </a:spcBef>
            </a:pPr>
            <a:r>
              <a:rPr lang="zh-CN" altLang="en-US" sz="2800" b="1" dirty="0">
                <a:latin typeface="Arial" panose="020B0604020202020204" pitchFamily="34" charset="0"/>
                <a:ea typeface="黑体" panose="02010609060101010101" pitchFamily="2" charset="-122"/>
              </a:rPr>
              <a:t>二、统治与行政</a:t>
            </a:r>
            <a:endParaRPr lang="zh-CN" altLang="en-US" sz="2800" b="1" dirty="0">
              <a:latin typeface="Arial" panose="020B0604020202020204" pitchFamily="34" charset="0"/>
              <a:ea typeface="黑体" panose="02010609060101010101" pitchFamily="2" charset="-122"/>
            </a:endParaRPr>
          </a:p>
        </p:txBody>
      </p:sp>
      <p:sp>
        <p:nvSpPr>
          <p:cNvPr id="8196" name="文本框 8195"/>
          <p:cNvSpPr txBox="1"/>
          <p:nvPr/>
        </p:nvSpPr>
        <p:spPr>
          <a:xfrm>
            <a:off x="1619250" y="2636838"/>
            <a:ext cx="4826000" cy="457200"/>
          </a:xfrm>
          <a:prstGeom prst="rect">
            <a:avLst/>
          </a:prstGeom>
          <a:noFill/>
          <a:ln w="9525">
            <a:noFill/>
          </a:ln>
        </p:spPr>
        <p:txBody>
          <a:bodyPr>
            <a:spAutoFit/>
          </a:bodyPr>
          <a:p>
            <a:pPr>
              <a:spcBef>
                <a:spcPct val="50000"/>
              </a:spcBef>
            </a:pPr>
            <a:r>
              <a:rPr lang="en-US" altLang="zh-CN" sz="2400" b="1">
                <a:latin typeface="楷体_GB2312" pitchFamily="49" charset="-122"/>
                <a:ea typeface="楷体_GB2312" pitchFamily="49" charset="-122"/>
              </a:rPr>
              <a:t>1</a:t>
            </a:r>
            <a:r>
              <a:rPr lang="zh-CN" altLang="en-US" sz="2400" b="1" dirty="0">
                <a:latin typeface="楷体_GB2312" pitchFamily="49" charset="-122"/>
                <a:ea typeface="楷体_GB2312" pitchFamily="49" charset="-122"/>
              </a:rPr>
              <a:t>、统治的合法性基础</a:t>
            </a:r>
            <a:endParaRPr lang="zh-CN" altLang="en-US" sz="2400" b="1" dirty="0">
              <a:latin typeface="楷体_GB2312" pitchFamily="49" charset="-122"/>
              <a:ea typeface="楷体_GB2312" pitchFamily="49" charset="-122"/>
            </a:endParaRPr>
          </a:p>
        </p:txBody>
      </p:sp>
      <p:sp>
        <p:nvSpPr>
          <p:cNvPr id="8197" name="文本框 8196"/>
          <p:cNvSpPr txBox="1"/>
          <p:nvPr/>
        </p:nvSpPr>
        <p:spPr>
          <a:xfrm>
            <a:off x="2124075" y="3284538"/>
            <a:ext cx="5543550" cy="457200"/>
          </a:xfrm>
          <a:prstGeom prst="rect">
            <a:avLst/>
          </a:prstGeom>
          <a:noFill/>
          <a:ln w="9525">
            <a:noFill/>
          </a:ln>
        </p:spPr>
        <p:txBody>
          <a:bodyPr>
            <a:spAutoFit/>
          </a:bodyPr>
          <a:p>
            <a:pPr>
              <a:spcBef>
                <a:spcPct val="50000"/>
              </a:spcBef>
            </a:pPr>
            <a:r>
              <a:rPr lang="zh-CN" altLang="en-US" sz="2400" b="1" dirty="0">
                <a:solidFill>
                  <a:schemeClr val="hlink"/>
                </a:solidFill>
                <a:latin typeface="Arial" panose="020B0604020202020204" pitchFamily="34" charset="0"/>
              </a:rPr>
              <a:t>统治的两层内涵：控制和管理</a:t>
            </a:r>
            <a:endParaRPr lang="zh-CN" altLang="en-US" sz="2400" b="1" dirty="0">
              <a:solidFill>
                <a:schemeClr val="hlink"/>
              </a:solidFill>
              <a:latin typeface="Arial" panose="020B0604020202020204" pitchFamily="34" charset="0"/>
            </a:endParaRPr>
          </a:p>
        </p:txBody>
      </p:sp>
      <p:sp>
        <p:nvSpPr>
          <p:cNvPr id="8198" name="文本框 8197"/>
          <p:cNvSpPr txBox="1"/>
          <p:nvPr/>
        </p:nvSpPr>
        <p:spPr>
          <a:xfrm>
            <a:off x="2124075" y="3933825"/>
            <a:ext cx="5040313" cy="2100263"/>
          </a:xfrm>
          <a:prstGeom prst="rect">
            <a:avLst/>
          </a:prstGeom>
          <a:noFill/>
          <a:ln w="9525">
            <a:noFill/>
          </a:ln>
        </p:spPr>
        <p:txBody>
          <a:bodyPr>
            <a:spAutoFit/>
          </a:bodyPr>
          <a:p>
            <a:pPr>
              <a:spcBef>
                <a:spcPct val="50000"/>
              </a:spcBef>
            </a:pPr>
            <a:r>
              <a:rPr lang="zh-CN" altLang="en-US" sz="2400" b="1" dirty="0">
                <a:solidFill>
                  <a:srgbClr val="009900"/>
                </a:solidFill>
                <a:latin typeface="Arial" panose="020B0604020202020204" pitchFamily="34" charset="0"/>
                <a:ea typeface="楷体_GB2312" pitchFamily="49" charset="-122"/>
              </a:rPr>
              <a:t>马科斯</a:t>
            </a:r>
            <a:r>
              <a:rPr lang="en-US" altLang="zh-CN" sz="2400" b="1">
                <a:solidFill>
                  <a:srgbClr val="009900"/>
                </a:solidFill>
                <a:latin typeface="Arial" panose="020B0604020202020204" pitchFamily="34" charset="0"/>
                <a:ea typeface="楷体_GB2312" pitchFamily="49" charset="-122"/>
              </a:rPr>
              <a:t>·</a:t>
            </a:r>
            <a:r>
              <a:rPr lang="zh-CN" altLang="en-US" sz="2400" b="1" dirty="0">
                <a:solidFill>
                  <a:srgbClr val="009900"/>
                </a:solidFill>
                <a:latin typeface="Arial" panose="020B0604020202020204" pitchFamily="34" charset="0"/>
                <a:ea typeface="楷体_GB2312" pitchFamily="49" charset="-122"/>
              </a:rPr>
              <a:t>韦伯的权威结构理论：</a:t>
            </a:r>
            <a:endParaRPr lang="zh-CN" altLang="en-US" sz="2400" b="1" dirty="0">
              <a:solidFill>
                <a:srgbClr val="009900"/>
              </a:solidFill>
              <a:latin typeface="Arial" panose="020B0604020202020204" pitchFamily="34" charset="0"/>
              <a:ea typeface="楷体_GB2312" pitchFamily="49" charset="-122"/>
            </a:endParaRPr>
          </a:p>
          <a:p>
            <a:pPr>
              <a:spcBef>
                <a:spcPct val="50000"/>
              </a:spcBef>
            </a:pPr>
            <a:r>
              <a:rPr lang="zh-CN" altLang="en-US" sz="2400" b="1" dirty="0">
                <a:solidFill>
                  <a:srgbClr val="009900"/>
                </a:solidFill>
                <a:latin typeface="Arial" panose="020B0604020202020204" pitchFamily="34" charset="0"/>
                <a:ea typeface="楷体_GB2312" pitchFamily="49" charset="-122"/>
              </a:rPr>
              <a:t>魅力型权威结构</a:t>
            </a:r>
            <a:endParaRPr lang="zh-CN" altLang="en-US" sz="2400" b="1" dirty="0">
              <a:solidFill>
                <a:srgbClr val="009900"/>
              </a:solidFill>
              <a:latin typeface="Arial" panose="020B0604020202020204" pitchFamily="34" charset="0"/>
              <a:ea typeface="楷体_GB2312" pitchFamily="49" charset="-122"/>
            </a:endParaRPr>
          </a:p>
          <a:p>
            <a:pPr>
              <a:spcBef>
                <a:spcPct val="50000"/>
              </a:spcBef>
            </a:pPr>
            <a:r>
              <a:rPr lang="zh-CN" altLang="en-US" sz="2400" b="1" dirty="0">
                <a:solidFill>
                  <a:srgbClr val="009900"/>
                </a:solidFill>
                <a:latin typeface="Arial" panose="020B0604020202020204" pitchFamily="34" charset="0"/>
                <a:ea typeface="楷体_GB2312" pitchFamily="49" charset="-122"/>
              </a:rPr>
              <a:t>传统型权威结构</a:t>
            </a:r>
            <a:endParaRPr lang="zh-CN" altLang="en-US" sz="2400" b="1" dirty="0">
              <a:solidFill>
                <a:srgbClr val="009900"/>
              </a:solidFill>
              <a:latin typeface="Arial" panose="020B0604020202020204" pitchFamily="34" charset="0"/>
              <a:ea typeface="楷体_GB2312" pitchFamily="49" charset="-122"/>
            </a:endParaRPr>
          </a:p>
          <a:p>
            <a:pPr>
              <a:spcBef>
                <a:spcPct val="50000"/>
              </a:spcBef>
            </a:pPr>
            <a:r>
              <a:rPr lang="zh-CN" altLang="en-US" sz="2400" b="1" dirty="0">
                <a:solidFill>
                  <a:srgbClr val="009900"/>
                </a:solidFill>
                <a:latin typeface="Arial" panose="020B0604020202020204" pitchFamily="34" charset="0"/>
                <a:ea typeface="楷体_GB2312" pitchFamily="49" charset="-122"/>
              </a:rPr>
              <a:t>法理型权威结构</a:t>
            </a:r>
            <a:endParaRPr lang="zh-CN" altLang="en-US" sz="2400" b="1" dirty="0">
              <a:solidFill>
                <a:srgbClr val="009900"/>
              </a:solidFill>
              <a:latin typeface="Arial" panose="020B0604020202020204" pitchFamily="34" charset="0"/>
              <a:ea typeface="楷体_GB2312" pitchFamily="49" charset="-122"/>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文本框 9217"/>
          <p:cNvSpPr txBox="1"/>
          <p:nvPr/>
        </p:nvSpPr>
        <p:spPr>
          <a:xfrm>
            <a:off x="611188" y="908050"/>
            <a:ext cx="5400675" cy="701675"/>
          </a:xfrm>
          <a:prstGeom prst="rect">
            <a:avLst/>
          </a:prstGeom>
          <a:noFill/>
          <a:ln w="9525">
            <a:noFill/>
          </a:ln>
        </p:spPr>
        <p:txBody>
          <a:bodyPr>
            <a:spAutoFit/>
          </a:bodyPr>
          <a:p>
            <a:pPr>
              <a:spcBef>
                <a:spcPct val="50000"/>
              </a:spcBef>
            </a:pPr>
            <a:r>
              <a:rPr lang="zh-CN" altLang="en-US" sz="4000" b="1" dirty="0">
                <a:latin typeface="Arial" panose="020B0604020202020204" pitchFamily="34" charset="0"/>
                <a:ea typeface="隶书" panose="02010509060101010101" pitchFamily="49" charset="-122"/>
              </a:rPr>
              <a:t>国家、统治与行政</a:t>
            </a:r>
            <a:endParaRPr lang="zh-CN" altLang="en-US" sz="4000" b="1" dirty="0">
              <a:latin typeface="Arial" panose="020B0604020202020204" pitchFamily="34" charset="0"/>
              <a:ea typeface="隶书" panose="02010509060101010101" pitchFamily="49" charset="-122"/>
            </a:endParaRPr>
          </a:p>
        </p:txBody>
      </p:sp>
      <p:sp>
        <p:nvSpPr>
          <p:cNvPr id="9219" name="文本框 9218"/>
          <p:cNvSpPr txBox="1"/>
          <p:nvPr/>
        </p:nvSpPr>
        <p:spPr>
          <a:xfrm>
            <a:off x="1547813" y="2133600"/>
            <a:ext cx="4968875" cy="457200"/>
          </a:xfrm>
          <a:prstGeom prst="rect">
            <a:avLst/>
          </a:prstGeom>
          <a:noFill/>
          <a:ln w="9525">
            <a:noFill/>
          </a:ln>
        </p:spPr>
        <p:txBody>
          <a:bodyPr>
            <a:spAutoFit/>
          </a:bodyPr>
          <a:p>
            <a:pPr>
              <a:spcBef>
                <a:spcPct val="50000"/>
              </a:spcBef>
            </a:pPr>
            <a:r>
              <a:rPr lang="en-US" altLang="zh-CN" sz="2400" b="1">
                <a:latin typeface="楷体_GB2312" pitchFamily="49" charset="-122"/>
                <a:ea typeface="楷体_GB2312" pitchFamily="49" charset="-122"/>
              </a:rPr>
              <a:t>2</a:t>
            </a:r>
            <a:r>
              <a:rPr lang="zh-CN" altLang="en-US" sz="2400" b="1" dirty="0">
                <a:latin typeface="楷体_GB2312" pitchFamily="49" charset="-122"/>
                <a:ea typeface="楷体_GB2312" pitchFamily="49" charset="-122"/>
              </a:rPr>
              <a:t>、统治与行政的关系</a:t>
            </a:r>
            <a:endParaRPr lang="zh-CN" altLang="en-US" sz="2400" b="1" dirty="0">
              <a:latin typeface="楷体_GB2312" pitchFamily="49" charset="-122"/>
              <a:ea typeface="楷体_GB2312" pitchFamily="49" charset="-122"/>
            </a:endParaRPr>
          </a:p>
        </p:txBody>
      </p:sp>
      <p:sp>
        <p:nvSpPr>
          <p:cNvPr id="9220" name="文本框 9219"/>
          <p:cNvSpPr txBox="1"/>
          <p:nvPr/>
        </p:nvSpPr>
        <p:spPr>
          <a:xfrm>
            <a:off x="1476375" y="2852738"/>
            <a:ext cx="7272338" cy="2465387"/>
          </a:xfrm>
          <a:prstGeom prst="rect">
            <a:avLst/>
          </a:prstGeom>
          <a:noFill/>
          <a:ln w="9525">
            <a:noFill/>
          </a:ln>
        </p:spPr>
        <p:txBody>
          <a:bodyPr>
            <a:spAutoFit/>
          </a:bodyPr>
          <a:p>
            <a:pPr>
              <a:spcBef>
                <a:spcPct val="50000"/>
              </a:spcBef>
            </a:pPr>
            <a:r>
              <a:rPr lang="zh-CN" altLang="en-US" sz="2400" b="1" dirty="0">
                <a:solidFill>
                  <a:schemeClr val="hlink"/>
                </a:solidFill>
                <a:latin typeface="Arial" panose="020B0604020202020204" pitchFamily="34" charset="0"/>
              </a:rPr>
              <a:t>（</a:t>
            </a:r>
            <a:r>
              <a:rPr lang="en-US" altLang="zh-CN" sz="2400" b="1">
                <a:solidFill>
                  <a:schemeClr val="hlink"/>
                </a:solidFill>
                <a:latin typeface="Arial" panose="020B0604020202020204" pitchFamily="34" charset="0"/>
              </a:rPr>
              <a:t>1</a:t>
            </a:r>
            <a:r>
              <a:rPr lang="zh-CN" altLang="en-US" sz="2400" b="1" dirty="0">
                <a:solidFill>
                  <a:schemeClr val="hlink"/>
                </a:solidFill>
                <a:latin typeface="Arial" panose="020B0604020202020204" pitchFamily="34" charset="0"/>
              </a:rPr>
              <a:t>）统治的性质决定了行政的性质</a:t>
            </a:r>
            <a:endParaRPr lang="zh-CN" altLang="en-US" sz="2400" b="1" dirty="0">
              <a:solidFill>
                <a:schemeClr val="hlink"/>
              </a:solidFill>
              <a:latin typeface="Arial" panose="020B0604020202020204" pitchFamily="34" charset="0"/>
            </a:endParaRPr>
          </a:p>
          <a:p>
            <a:pPr>
              <a:spcBef>
                <a:spcPct val="50000"/>
              </a:spcBef>
            </a:pPr>
            <a:r>
              <a:rPr lang="zh-CN" altLang="en-US" sz="2400" b="1" dirty="0">
                <a:solidFill>
                  <a:schemeClr val="hlink"/>
                </a:solidFill>
                <a:latin typeface="Arial" panose="020B0604020202020204" pitchFamily="34" charset="0"/>
              </a:rPr>
              <a:t>（</a:t>
            </a:r>
            <a:r>
              <a:rPr lang="en-US" altLang="zh-CN" sz="2400" b="1">
                <a:solidFill>
                  <a:schemeClr val="hlink"/>
                </a:solidFill>
                <a:latin typeface="Arial" panose="020B0604020202020204" pitchFamily="34" charset="0"/>
              </a:rPr>
              <a:t>2</a:t>
            </a:r>
            <a:r>
              <a:rPr lang="zh-CN" altLang="en-US" sz="2400" b="1" dirty="0">
                <a:solidFill>
                  <a:schemeClr val="hlink"/>
                </a:solidFill>
                <a:latin typeface="Arial" panose="020B0604020202020204" pitchFamily="34" charset="0"/>
              </a:rPr>
              <a:t>）统治是行政的前提，而行政则是统治的具体化</a:t>
            </a:r>
            <a:endParaRPr lang="zh-CN" altLang="en-US" sz="2400" b="1" dirty="0">
              <a:solidFill>
                <a:schemeClr val="hlink"/>
              </a:solidFill>
              <a:latin typeface="Arial" panose="020B0604020202020204" pitchFamily="34" charset="0"/>
            </a:endParaRPr>
          </a:p>
          <a:p>
            <a:pPr>
              <a:spcBef>
                <a:spcPct val="50000"/>
              </a:spcBef>
            </a:pPr>
            <a:r>
              <a:rPr lang="zh-CN" altLang="en-US" sz="2400" b="1" dirty="0">
                <a:solidFill>
                  <a:schemeClr val="hlink"/>
                </a:solidFill>
                <a:latin typeface="Arial" panose="020B0604020202020204" pitchFamily="34" charset="0"/>
              </a:rPr>
              <a:t>（</a:t>
            </a:r>
            <a:r>
              <a:rPr lang="en-US" altLang="zh-CN" sz="2400" b="1">
                <a:solidFill>
                  <a:schemeClr val="hlink"/>
                </a:solidFill>
                <a:latin typeface="Arial" panose="020B0604020202020204" pitchFamily="34" charset="0"/>
              </a:rPr>
              <a:t>3</a:t>
            </a:r>
            <a:r>
              <a:rPr lang="zh-CN" altLang="en-US" sz="2400" b="1" dirty="0">
                <a:solidFill>
                  <a:schemeClr val="hlink"/>
                </a:solidFill>
                <a:latin typeface="Arial" panose="020B0604020202020204" pitchFamily="34" charset="0"/>
              </a:rPr>
              <a:t>）统治的合法性决定了行政的合法性基础，行政的合法性是统治合法性的重要保证</a:t>
            </a:r>
            <a:endParaRPr lang="zh-CN" altLang="en-US" sz="2400" b="1" dirty="0">
              <a:solidFill>
                <a:schemeClr val="hlink"/>
              </a:solidFill>
              <a:latin typeface="Arial" panose="020B0604020202020204" pitchFamily="34" charset="0"/>
            </a:endParaRPr>
          </a:p>
          <a:p>
            <a:pPr>
              <a:spcBef>
                <a:spcPct val="50000"/>
              </a:spcBef>
            </a:pPr>
            <a:r>
              <a:rPr lang="zh-CN" altLang="en-US" sz="2400" b="1" dirty="0">
                <a:solidFill>
                  <a:schemeClr val="hlink"/>
                </a:solidFill>
                <a:latin typeface="Arial" panose="020B0604020202020204" pitchFamily="34" charset="0"/>
              </a:rPr>
              <a:t>（</a:t>
            </a:r>
            <a:r>
              <a:rPr lang="en-US" altLang="zh-CN" sz="2400" b="1">
                <a:solidFill>
                  <a:schemeClr val="hlink"/>
                </a:solidFill>
                <a:latin typeface="Arial" panose="020B0604020202020204" pitchFamily="34" charset="0"/>
              </a:rPr>
              <a:t>4</a:t>
            </a:r>
            <a:r>
              <a:rPr lang="zh-CN" altLang="en-US" sz="2400" b="1" dirty="0">
                <a:solidFill>
                  <a:schemeClr val="hlink"/>
                </a:solidFill>
                <a:latin typeface="Arial" panose="020B0604020202020204" pitchFamily="34" charset="0"/>
              </a:rPr>
              <a:t>）统治形态的变化决定行政模式的变革</a:t>
            </a:r>
            <a:endParaRPr lang="zh-CN" altLang="en-US" sz="2400" b="1" dirty="0">
              <a:solidFill>
                <a:schemeClr val="hlink"/>
              </a:solidFill>
              <a:latin typeface="Arial" panose="020B0604020202020204" pitchFamily="34"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文本框 10241"/>
          <p:cNvSpPr txBox="1"/>
          <p:nvPr/>
        </p:nvSpPr>
        <p:spPr>
          <a:xfrm>
            <a:off x="611188" y="908050"/>
            <a:ext cx="5400675" cy="701675"/>
          </a:xfrm>
          <a:prstGeom prst="rect">
            <a:avLst/>
          </a:prstGeom>
          <a:noFill/>
          <a:ln w="9525">
            <a:noFill/>
          </a:ln>
        </p:spPr>
        <p:txBody>
          <a:bodyPr>
            <a:spAutoFit/>
          </a:bodyPr>
          <a:p>
            <a:pPr>
              <a:spcBef>
                <a:spcPct val="50000"/>
              </a:spcBef>
            </a:pPr>
            <a:r>
              <a:rPr lang="zh-CN" altLang="en-US" sz="4000" b="1" dirty="0">
                <a:latin typeface="Arial" panose="020B0604020202020204" pitchFamily="34" charset="0"/>
                <a:ea typeface="隶书" panose="02010509060101010101" pitchFamily="49" charset="-122"/>
              </a:rPr>
              <a:t>国家、统治与行政</a:t>
            </a:r>
            <a:endParaRPr lang="zh-CN" altLang="en-US" sz="4000" b="1" dirty="0">
              <a:latin typeface="Arial" panose="020B0604020202020204" pitchFamily="34" charset="0"/>
              <a:ea typeface="隶书" panose="02010509060101010101" pitchFamily="49" charset="-122"/>
            </a:endParaRPr>
          </a:p>
        </p:txBody>
      </p:sp>
      <p:sp>
        <p:nvSpPr>
          <p:cNvPr id="10243" name="文本框 10242"/>
          <p:cNvSpPr txBox="1"/>
          <p:nvPr/>
        </p:nvSpPr>
        <p:spPr>
          <a:xfrm>
            <a:off x="900113" y="1916113"/>
            <a:ext cx="5616575" cy="519112"/>
          </a:xfrm>
          <a:prstGeom prst="rect">
            <a:avLst/>
          </a:prstGeom>
          <a:noFill/>
          <a:ln w="9525">
            <a:noFill/>
          </a:ln>
        </p:spPr>
        <p:txBody>
          <a:bodyPr>
            <a:spAutoFit/>
          </a:bodyPr>
          <a:p>
            <a:pPr>
              <a:spcBef>
                <a:spcPct val="50000"/>
              </a:spcBef>
            </a:pPr>
            <a:r>
              <a:rPr lang="zh-CN" altLang="en-US" sz="2800" b="1" dirty="0">
                <a:latin typeface="Arial" panose="020B0604020202020204" pitchFamily="34" charset="0"/>
                <a:ea typeface="黑体" panose="02010609060101010101" pitchFamily="2" charset="-122"/>
              </a:rPr>
              <a:t>三、行政的内涵</a:t>
            </a:r>
            <a:endParaRPr lang="zh-CN" altLang="en-US" sz="2800" b="1" dirty="0">
              <a:latin typeface="Arial" panose="020B0604020202020204" pitchFamily="34" charset="0"/>
              <a:ea typeface="黑体" panose="02010609060101010101" pitchFamily="2" charset="-122"/>
            </a:endParaRPr>
          </a:p>
        </p:txBody>
      </p:sp>
      <p:sp>
        <p:nvSpPr>
          <p:cNvPr id="10244" name="文本框 10243"/>
          <p:cNvSpPr txBox="1"/>
          <p:nvPr/>
        </p:nvSpPr>
        <p:spPr>
          <a:xfrm>
            <a:off x="1619250" y="2708275"/>
            <a:ext cx="4968875" cy="457200"/>
          </a:xfrm>
          <a:prstGeom prst="rect">
            <a:avLst/>
          </a:prstGeom>
          <a:noFill/>
          <a:ln w="9525">
            <a:noFill/>
          </a:ln>
        </p:spPr>
        <p:txBody>
          <a:bodyPr>
            <a:spAutoFit/>
          </a:bodyPr>
          <a:p>
            <a:pPr>
              <a:spcBef>
                <a:spcPct val="50000"/>
              </a:spcBef>
            </a:pPr>
            <a:r>
              <a:rPr lang="en-US" altLang="zh-CN" sz="2400" b="1">
                <a:latin typeface="楷体_GB2312" pitchFamily="49" charset="-122"/>
                <a:ea typeface="楷体_GB2312" pitchFamily="49" charset="-122"/>
              </a:rPr>
              <a:t>1</a:t>
            </a:r>
            <a:r>
              <a:rPr lang="zh-CN" altLang="en-US" sz="2400" b="1" dirty="0">
                <a:latin typeface="楷体_GB2312" pitchFamily="49" charset="-122"/>
                <a:ea typeface="楷体_GB2312" pitchFamily="49" charset="-122"/>
              </a:rPr>
              <a:t>、关于行政的几个误解</a:t>
            </a:r>
            <a:endParaRPr lang="zh-CN" altLang="en-US" sz="2400" b="1" dirty="0">
              <a:latin typeface="楷体_GB2312" pitchFamily="49" charset="-122"/>
              <a:ea typeface="楷体_GB2312" pitchFamily="49" charset="-122"/>
            </a:endParaRPr>
          </a:p>
        </p:txBody>
      </p:sp>
      <p:sp>
        <p:nvSpPr>
          <p:cNvPr id="10245" name="文本框 10244"/>
          <p:cNvSpPr txBox="1"/>
          <p:nvPr/>
        </p:nvSpPr>
        <p:spPr>
          <a:xfrm>
            <a:off x="1908175" y="3500438"/>
            <a:ext cx="5903913" cy="1552575"/>
          </a:xfrm>
          <a:prstGeom prst="rect">
            <a:avLst/>
          </a:prstGeom>
          <a:noFill/>
          <a:ln w="9525">
            <a:noFill/>
          </a:ln>
        </p:spPr>
        <p:txBody>
          <a:bodyPr>
            <a:spAutoFit/>
          </a:bodyPr>
          <a:p>
            <a:pPr>
              <a:spcBef>
                <a:spcPct val="50000"/>
              </a:spcBef>
            </a:pPr>
            <a:r>
              <a:rPr lang="zh-CN" altLang="en-US" sz="2400" b="1" dirty="0">
                <a:solidFill>
                  <a:schemeClr val="hlink"/>
                </a:solidFill>
                <a:latin typeface="Arial" panose="020B0604020202020204" pitchFamily="34" charset="0"/>
              </a:rPr>
              <a:t>（</a:t>
            </a:r>
            <a:r>
              <a:rPr lang="en-US" altLang="zh-CN" sz="2400" b="1">
                <a:solidFill>
                  <a:schemeClr val="hlink"/>
                </a:solidFill>
                <a:latin typeface="Arial" panose="020B0604020202020204" pitchFamily="34" charset="0"/>
              </a:rPr>
              <a:t>1</a:t>
            </a:r>
            <a:r>
              <a:rPr lang="zh-CN" altLang="en-US" sz="2400" b="1" dirty="0">
                <a:solidFill>
                  <a:schemeClr val="hlink"/>
                </a:solidFill>
                <a:latin typeface="Arial" panose="020B0604020202020204" pitchFamily="34" charset="0"/>
              </a:rPr>
              <a:t>）关于行政的两种不同解释</a:t>
            </a:r>
            <a:endParaRPr lang="zh-CN" altLang="en-US" sz="2400" b="1" dirty="0">
              <a:solidFill>
                <a:schemeClr val="hlink"/>
              </a:solidFill>
              <a:latin typeface="Arial" panose="020B0604020202020204" pitchFamily="34" charset="0"/>
            </a:endParaRPr>
          </a:p>
          <a:p>
            <a:pPr>
              <a:spcBef>
                <a:spcPct val="50000"/>
              </a:spcBef>
            </a:pPr>
            <a:r>
              <a:rPr lang="zh-CN" altLang="en-US" sz="2400" b="1" dirty="0">
                <a:solidFill>
                  <a:schemeClr val="hlink"/>
                </a:solidFill>
                <a:latin typeface="Arial" panose="020B0604020202020204" pitchFamily="34" charset="0"/>
              </a:rPr>
              <a:t>（</a:t>
            </a:r>
            <a:r>
              <a:rPr lang="en-US" altLang="zh-CN" sz="2400" b="1">
                <a:solidFill>
                  <a:schemeClr val="hlink"/>
                </a:solidFill>
                <a:latin typeface="Arial" panose="020B0604020202020204" pitchFamily="34" charset="0"/>
              </a:rPr>
              <a:t>2</a:t>
            </a:r>
            <a:r>
              <a:rPr lang="zh-CN" altLang="en-US" sz="2400" b="1" dirty="0">
                <a:solidFill>
                  <a:schemeClr val="hlink"/>
                </a:solidFill>
                <a:latin typeface="Arial" panose="020B0604020202020204" pitchFamily="34" charset="0"/>
              </a:rPr>
              <a:t>）行政与管理的区别</a:t>
            </a:r>
            <a:endParaRPr lang="zh-CN" altLang="en-US" sz="2400" b="1" dirty="0">
              <a:solidFill>
                <a:schemeClr val="hlink"/>
              </a:solidFill>
              <a:latin typeface="Arial" panose="020B0604020202020204" pitchFamily="34" charset="0"/>
            </a:endParaRPr>
          </a:p>
          <a:p>
            <a:pPr>
              <a:spcBef>
                <a:spcPct val="50000"/>
              </a:spcBef>
            </a:pPr>
            <a:r>
              <a:rPr lang="zh-CN" altLang="en-US" sz="2400" b="1" dirty="0">
                <a:solidFill>
                  <a:schemeClr val="hlink"/>
                </a:solidFill>
                <a:latin typeface="Arial" panose="020B0604020202020204" pitchFamily="34" charset="0"/>
              </a:rPr>
              <a:t>（</a:t>
            </a:r>
            <a:r>
              <a:rPr lang="en-US" altLang="zh-CN" sz="2400" b="1">
                <a:solidFill>
                  <a:schemeClr val="hlink"/>
                </a:solidFill>
                <a:latin typeface="Arial" panose="020B0604020202020204" pitchFamily="34" charset="0"/>
              </a:rPr>
              <a:t>3</a:t>
            </a:r>
            <a:r>
              <a:rPr lang="zh-CN" altLang="en-US" sz="2400" b="1" dirty="0">
                <a:solidFill>
                  <a:schemeClr val="hlink"/>
                </a:solidFill>
                <a:latin typeface="Arial" panose="020B0604020202020204" pitchFamily="34" charset="0"/>
              </a:rPr>
              <a:t>）行政管理、公共行政和公共管理</a:t>
            </a:r>
            <a:endParaRPr lang="zh-CN" altLang="en-US" sz="2400" b="1" dirty="0">
              <a:solidFill>
                <a:schemeClr val="hlink"/>
              </a:solidFill>
              <a:latin typeface="Arial" panose="020B0604020202020204"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文本框 11265"/>
          <p:cNvSpPr txBox="1"/>
          <p:nvPr/>
        </p:nvSpPr>
        <p:spPr>
          <a:xfrm>
            <a:off x="611188" y="908050"/>
            <a:ext cx="5400675" cy="701675"/>
          </a:xfrm>
          <a:prstGeom prst="rect">
            <a:avLst/>
          </a:prstGeom>
          <a:noFill/>
          <a:ln w="9525">
            <a:noFill/>
          </a:ln>
        </p:spPr>
        <p:txBody>
          <a:bodyPr>
            <a:spAutoFit/>
          </a:bodyPr>
          <a:p>
            <a:pPr>
              <a:spcBef>
                <a:spcPct val="50000"/>
              </a:spcBef>
            </a:pPr>
            <a:r>
              <a:rPr lang="zh-CN" altLang="en-US" sz="4000" b="1" dirty="0">
                <a:latin typeface="Arial" panose="020B0604020202020204" pitchFamily="34" charset="0"/>
                <a:ea typeface="隶书" panose="02010509060101010101" pitchFamily="49" charset="-122"/>
              </a:rPr>
              <a:t>国家、统治与行政</a:t>
            </a:r>
            <a:endParaRPr lang="zh-CN" altLang="en-US" sz="4000" b="1" dirty="0">
              <a:latin typeface="Arial" panose="020B0604020202020204" pitchFamily="34" charset="0"/>
              <a:ea typeface="隶书" panose="02010509060101010101" pitchFamily="49" charset="-122"/>
            </a:endParaRPr>
          </a:p>
        </p:txBody>
      </p:sp>
      <p:sp>
        <p:nvSpPr>
          <p:cNvPr id="11267" name="文本框 11266"/>
          <p:cNvSpPr txBox="1"/>
          <p:nvPr/>
        </p:nvSpPr>
        <p:spPr>
          <a:xfrm>
            <a:off x="1547813" y="2133600"/>
            <a:ext cx="4968875" cy="457200"/>
          </a:xfrm>
          <a:prstGeom prst="rect">
            <a:avLst/>
          </a:prstGeom>
          <a:noFill/>
          <a:ln w="9525">
            <a:noFill/>
          </a:ln>
        </p:spPr>
        <p:txBody>
          <a:bodyPr>
            <a:spAutoFit/>
          </a:bodyPr>
          <a:p>
            <a:pPr>
              <a:spcBef>
                <a:spcPct val="50000"/>
              </a:spcBef>
            </a:pPr>
            <a:r>
              <a:rPr lang="en-US" altLang="zh-CN" sz="2400" b="1">
                <a:latin typeface="楷体_GB2312" pitchFamily="49" charset="-122"/>
                <a:ea typeface="楷体_GB2312" pitchFamily="49" charset="-122"/>
              </a:rPr>
              <a:t>2</a:t>
            </a:r>
            <a:r>
              <a:rPr lang="zh-CN" altLang="en-US" sz="2400" b="1" dirty="0">
                <a:latin typeface="楷体_GB2312" pitchFamily="49" charset="-122"/>
                <a:ea typeface="楷体_GB2312" pitchFamily="49" charset="-122"/>
              </a:rPr>
              <a:t>、行政的涵义</a:t>
            </a:r>
            <a:endParaRPr lang="zh-CN" altLang="en-US" sz="2400" b="1" dirty="0">
              <a:latin typeface="楷体_GB2312" pitchFamily="49" charset="-122"/>
              <a:ea typeface="楷体_GB2312" pitchFamily="49" charset="-122"/>
            </a:endParaRPr>
          </a:p>
        </p:txBody>
      </p:sp>
      <p:sp>
        <p:nvSpPr>
          <p:cNvPr id="11268" name="文本框 11267"/>
          <p:cNvSpPr txBox="1"/>
          <p:nvPr/>
        </p:nvSpPr>
        <p:spPr>
          <a:xfrm>
            <a:off x="1547813" y="2997200"/>
            <a:ext cx="6553200" cy="1552575"/>
          </a:xfrm>
          <a:prstGeom prst="rect">
            <a:avLst/>
          </a:prstGeom>
          <a:noFill/>
          <a:ln w="9525">
            <a:noFill/>
          </a:ln>
        </p:spPr>
        <p:txBody>
          <a:bodyPr>
            <a:spAutoFit/>
          </a:bodyPr>
          <a:p>
            <a:pPr>
              <a:spcBef>
                <a:spcPct val="50000"/>
              </a:spcBef>
            </a:pPr>
            <a:r>
              <a:rPr lang="en-US" altLang="zh-CN" sz="2400" b="1" dirty="0">
                <a:solidFill>
                  <a:schemeClr val="hlink"/>
                </a:solidFill>
                <a:latin typeface="Arial" panose="020B0604020202020204" pitchFamily="34" charset="0"/>
              </a:rPr>
              <a:t>       </a:t>
            </a:r>
            <a:r>
              <a:rPr lang="zh-CN" altLang="en-US" sz="2400" b="1" dirty="0">
                <a:solidFill>
                  <a:schemeClr val="hlink"/>
                </a:solidFill>
                <a:latin typeface="Arial" panose="020B0604020202020204" pitchFamily="34" charset="0"/>
              </a:rPr>
              <a:t>行政，是国家行政机关依据国家法律和运用国家法定的权力，为实现国家的社会目标和统治阶级的利益，对国家和社会事务所进行的一系列组织和管理活动。</a:t>
            </a:r>
            <a:endParaRPr lang="zh-CN" altLang="en-US" sz="2400" b="1" dirty="0">
              <a:solidFill>
                <a:schemeClr val="hlink"/>
              </a:solidFill>
              <a:latin typeface="Arial" panose="020B0604020202020204" pitchFamily="34"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文本框 12289"/>
          <p:cNvSpPr txBox="1"/>
          <p:nvPr/>
        </p:nvSpPr>
        <p:spPr>
          <a:xfrm>
            <a:off x="611188" y="908050"/>
            <a:ext cx="5400675" cy="701675"/>
          </a:xfrm>
          <a:prstGeom prst="rect">
            <a:avLst/>
          </a:prstGeom>
          <a:noFill/>
          <a:ln w="9525">
            <a:noFill/>
          </a:ln>
        </p:spPr>
        <p:txBody>
          <a:bodyPr>
            <a:spAutoFit/>
          </a:bodyPr>
          <a:p>
            <a:pPr>
              <a:spcBef>
                <a:spcPct val="50000"/>
              </a:spcBef>
            </a:pPr>
            <a:r>
              <a:rPr lang="zh-CN" altLang="en-US" sz="4000" b="1" dirty="0">
                <a:latin typeface="Arial" panose="020B0604020202020204" pitchFamily="34" charset="0"/>
                <a:ea typeface="隶书" panose="02010509060101010101" pitchFamily="49" charset="-122"/>
              </a:rPr>
              <a:t>国家、统治与行政</a:t>
            </a:r>
            <a:endParaRPr lang="zh-CN" altLang="en-US" sz="4000" b="1" dirty="0">
              <a:latin typeface="Arial" panose="020B0604020202020204" pitchFamily="34" charset="0"/>
              <a:ea typeface="隶书" panose="02010509060101010101" pitchFamily="49" charset="-122"/>
            </a:endParaRPr>
          </a:p>
        </p:txBody>
      </p:sp>
      <p:sp>
        <p:nvSpPr>
          <p:cNvPr id="12291" name="文本框 12290"/>
          <p:cNvSpPr txBox="1"/>
          <p:nvPr/>
        </p:nvSpPr>
        <p:spPr>
          <a:xfrm>
            <a:off x="1547813" y="2133600"/>
            <a:ext cx="4968875" cy="457200"/>
          </a:xfrm>
          <a:prstGeom prst="rect">
            <a:avLst/>
          </a:prstGeom>
          <a:noFill/>
          <a:ln w="9525">
            <a:noFill/>
          </a:ln>
        </p:spPr>
        <p:txBody>
          <a:bodyPr>
            <a:spAutoFit/>
          </a:bodyPr>
          <a:p>
            <a:pPr>
              <a:spcBef>
                <a:spcPct val="50000"/>
              </a:spcBef>
            </a:pPr>
            <a:r>
              <a:rPr lang="en-US" altLang="zh-CN" sz="2400" b="1">
                <a:latin typeface="楷体_GB2312" pitchFamily="49" charset="-122"/>
                <a:ea typeface="楷体_GB2312" pitchFamily="49" charset="-122"/>
              </a:rPr>
              <a:t>3</a:t>
            </a:r>
            <a:r>
              <a:rPr lang="zh-CN" altLang="en-US" sz="2400" b="1" dirty="0">
                <a:latin typeface="楷体_GB2312" pitchFamily="49" charset="-122"/>
                <a:ea typeface="楷体_GB2312" pitchFamily="49" charset="-122"/>
              </a:rPr>
              <a:t>、公共行政发展的几个阶段</a:t>
            </a:r>
            <a:endParaRPr lang="zh-CN" altLang="en-US" sz="2400" b="1" dirty="0">
              <a:latin typeface="楷体_GB2312" pitchFamily="49" charset="-122"/>
              <a:ea typeface="楷体_GB2312" pitchFamily="49" charset="-122"/>
            </a:endParaRPr>
          </a:p>
        </p:txBody>
      </p:sp>
      <p:sp>
        <p:nvSpPr>
          <p:cNvPr id="12292" name="文本框 12291"/>
          <p:cNvSpPr txBox="1"/>
          <p:nvPr/>
        </p:nvSpPr>
        <p:spPr>
          <a:xfrm>
            <a:off x="2124075" y="2852738"/>
            <a:ext cx="4392613" cy="2100262"/>
          </a:xfrm>
          <a:prstGeom prst="rect">
            <a:avLst/>
          </a:prstGeom>
          <a:noFill/>
          <a:ln w="9525">
            <a:noFill/>
          </a:ln>
        </p:spPr>
        <p:txBody>
          <a:bodyPr>
            <a:spAutoFit/>
          </a:bodyPr>
          <a:p>
            <a:pPr>
              <a:spcBef>
                <a:spcPct val="50000"/>
              </a:spcBef>
            </a:pPr>
            <a:r>
              <a:rPr lang="zh-CN" altLang="en-US" sz="2400" b="1" dirty="0">
                <a:solidFill>
                  <a:schemeClr val="hlink"/>
                </a:solidFill>
                <a:latin typeface="Arial" panose="020B0604020202020204" pitchFamily="34" charset="0"/>
              </a:rPr>
              <a:t>（</a:t>
            </a:r>
            <a:r>
              <a:rPr lang="en-US" altLang="zh-CN" sz="2400" b="1">
                <a:solidFill>
                  <a:schemeClr val="hlink"/>
                </a:solidFill>
                <a:latin typeface="Arial" panose="020B0604020202020204" pitchFamily="34" charset="0"/>
              </a:rPr>
              <a:t>1</a:t>
            </a:r>
            <a:r>
              <a:rPr lang="zh-CN" altLang="en-US" sz="2400" b="1" dirty="0">
                <a:solidFill>
                  <a:schemeClr val="hlink"/>
                </a:solidFill>
                <a:latin typeface="Arial" panose="020B0604020202020204" pitchFamily="34" charset="0"/>
              </a:rPr>
              <a:t>）科学管理时期</a:t>
            </a:r>
            <a:endParaRPr lang="zh-CN" altLang="en-US" sz="2400" b="1" dirty="0">
              <a:solidFill>
                <a:schemeClr val="hlink"/>
              </a:solidFill>
              <a:latin typeface="Arial" panose="020B0604020202020204" pitchFamily="34" charset="0"/>
            </a:endParaRPr>
          </a:p>
          <a:p>
            <a:pPr>
              <a:spcBef>
                <a:spcPct val="50000"/>
              </a:spcBef>
            </a:pPr>
            <a:r>
              <a:rPr lang="zh-CN" altLang="en-US" sz="2400" b="1" dirty="0">
                <a:solidFill>
                  <a:schemeClr val="hlink"/>
                </a:solidFill>
                <a:latin typeface="Arial" panose="020B0604020202020204" pitchFamily="34" charset="0"/>
              </a:rPr>
              <a:t>（</a:t>
            </a:r>
            <a:r>
              <a:rPr lang="en-US" altLang="zh-CN" sz="2400" b="1">
                <a:solidFill>
                  <a:schemeClr val="hlink"/>
                </a:solidFill>
                <a:latin typeface="Arial" panose="020B0604020202020204" pitchFamily="34" charset="0"/>
              </a:rPr>
              <a:t>2</a:t>
            </a:r>
            <a:r>
              <a:rPr lang="zh-CN" altLang="en-US" sz="2400" b="1" dirty="0">
                <a:solidFill>
                  <a:schemeClr val="hlink"/>
                </a:solidFill>
                <a:latin typeface="Arial" panose="020B0604020202020204" pitchFamily="34" charset="0"/>
              </a:rPr>
              <a:t>）行为科学时期</a:t>
            </a:r>
            <a:endParaRPr lang="zh-CN" altLang="en-US" sz="2400" b="1" dirty="0">
              <a:solidFill>
                <a:schemeClr val="hlink"/>
              </a:solidFill>
              <a:latin typeface="Arial" panose="020B0604020202020204" pitchFamily="34" charset="0"/>
            </a:endParaRPr>
          </a:p>
          <a:p>
            <a:pPr>
              <a:spcBef>
                <a:spcPct val="50000"/>
              </a:spcBef>
            </a:pPr>
            <a:r>
              <a:rPr lang="zh-CN" altLang="en-US" sz="2400" b="1" dirty="0">
                <a:solidFill>
                  <a:schemeClr val="hlink"/>
                </a:solidFill>
                <a:latin typeface="Arial" panose="020B0604020202020204" pitchFamily="34" charset="0"/>
              </a:rPr>
              <a:t>（</a:t>
            </a:r>
            <a:r>
              <a:rPr lang="en-US" altLang="zh-CN" sz="2400" b="1">
                <a:solidFill>
                  <a:schemeClr val="hlink"/>
                </a:solidFill>
                <a:latin typeface="Arial" panose="020B0604020202020204" pitchFamily="34" charset="0"/>
              </a:rPr>
              <a:t>3</a:t>
            </a:r>
            <a:r>
              <a:rPr lang="zh-CN" altLang="en-US" sz="2400" b="1" dirty="0">
                <a:solidFill>
                  <a:schemeClr val="hlink"/>
                </a:solidFill>
                <a:latin typeface="Arial" panose="020B0604020202020204" pitchFamily="34" charset="0"/>
              </a:rPr>
              <a:t>）管理科学时期</a:t>
            </a:r>
            <a:endParaRPr lang="zh-CN" altLang="en-US" sz="2400" b="1" dirty="0">
              <a:solidFill>
                <a:schemeClr val="hlink"/>
              </a:solidFill>
              <a:latin typeface="Arial" panose="020B0604020202020204" pitchFamily="34" charset="0"/>
            </a:endParaRPr>
          </a:p>
          <a:p>
            <a:pPr>
              <a:spcBef>
                <a:spcPct val="50000"/>
              </a:spcBef>
            </a:pPr>
            <a:r>
              <a:rPr lang="zh-CN" altLang="en-US" sz="2400" b="1" dirty="0">
                <a:solidFill>
                  <a:schemeClr val="hlink"/>
                </a:solidFill>
                <a:latin typeface="Arial" panose="020B0604020202020204" pitchFamily="34" charset="0"/>
              </a:rPr>
              <a:t>（</a:t>
            </a:r>
            <a:r>
              <a:rPr lang="en-US" altLang="zh-CN" sz="2400" b="1">
                <a:solidFill>
                  <a:schemeClr val="hlink"/>
                </a:solidFill>
                <a:latin typeface="Arial" panose="020B0604020202020204" pitchFamily="34" charset="0"/>
              </a:rPr>
              <a:t>4</a:t>
            </a:r>
            <a:r>
              <a:rPr lang="zh-CN" altLang="en-US" sz="2400" b="1" dirty="0">
                <a:solidFill>
                  <a:schemeClr val="hlink"/>
                </a:solidFill>
                <a:latin typeface="Arial" panose="020B0604020202020204" pitchFamily="34" charset="0"/>
              </a:rPr>
              <a:t>）权威解构和社会治理时期</a:t>
            </a:r>
            <a:endParaRPr lang="zh-CN" altLang="en-US" sz="2400" b="1" dirty="0">
              <a:solidFill>
                <a:schemeClr val="hlink"/>
              </a:solidFill>
              <a:latin typeface="Arial" panose="020B0604020202020204" pitchFamily="34" charset="0"/>
            </a:endParaRPr>
          </a:p>
        </p:txBody>
      </p:sp>
    </p:spTree>
  </p:cSld>
  <p:clrMapOvr>
    <a:masterClrMapping/>
  </p:clrMapOvr>
  <p:transition/>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2565</Words>
  <Application>WPS 演示</Application>
  <PresentationFormat>在屏幕上显示</PresentationFormat>
  <Paragraphs>173</Paragraphs>
  <Slides>19</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19</vt:i4>
      </vt:variant>
    </vt:vector>
  </HeadingPairs>
  <TitlesOfParts>
    <vt:vector size="31" baseType="lpstr">
      <vt:lpstr>Arial</vt:lpstr>
      <vt:lpstr>宋体</vt:lpstr>
      <vt:lpstr>Wingdings</vt:lpstr>
      <vt:lpstr>隶书</vt:lpstr>
      <vt:lpstr>微软雅黑</vt:lpstr>
      <vt:lpstr>黑体</vt:lpstr>
      <vt:lpstr>楷体_GB2312</vt:lpstr>
      <vt:lpstr>Times New Roman</vt:lpstr>
      <vt:lpstr>新宋体</vt:lpstr>
      <vt:lpstr>Arial Unicode MS</vt:lpstr>
      <vt:lpstr>Calibri</vt: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njkc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user</dc:creator>
  <cp:lastModifiedBy>明</cp:lastModifiedBy>
  <cp:revision>4</cp:revision>
  <dcterms:created xsi:type="dcterms:W3CDTF">2009-09-26T02:46:00Z</dcterms:created>
  <dcterms:modified xsi:type="dcterms:W3CDTF">2019-03-12T14:03:37Z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F59281C8532B4904AE59107851A7808D</vt:lpwstr>
  </property>
  <property fmtid="{D5CDD505-2E9C-101B-9397-08002B2CF9AE}" pid="3" name="KSOProductBuildVer">
    <vt:lpwstr>2052-11.1.0.10463</vt:lpwstr>
  </property>
</Properties>
</file>