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1"/>
  </p:sldMasterIdLst>
  <p:notesMasterIdLst>
    <p:notesMasterId r:id="rId30"/>
  </p:notesMasterIdLst>
  <p:sldIdLst>
    <p:sldId id="524" r:id="rId2"/>
    <p:sldId id="572" r:id="rId3"/>
    <p:sldId id="605" r:id="rId4"/>
    <p:sldId id="607" r:id="rId5"/>
    <p:sldId id="606" r:id="rId6"/>
    <p:sldId id="615" r:id="rId7"/>
    <p:sldId id="614" r:id="rId8"/>
    <p:sldId id="613" r:id="rId9"/>
    <p:sldId id="612" r:id="rId10"/>
    <p:sldId id="575" r:id="rId11"/>
    <p:sldId id="616" r:id="rId12"/>
    <p:sldId id="610" r:id="rId13"/>
    <p:sldId id="609" r:id="rId14"/>
    <p:sldId id="608" r:id="rId15"/>
    <p:sldId id="622" r:id="rId16"/>
    <p:sldId id="621" r:id="rId17"/>
    <p:sldId id="620" r:id="rId18"/>
    <p:sldId id="619" r:id="rId19"/>
    <p:sldId id="618" r:id="rId20"/>
    <p:sldId id="617" r:id="rId21"/>
    <p:sldId id="567" r:id="rId22"/>
    <p:sldId id="630" r:id="rId23"/>
    <p:sldId id="629" r:id="rId24"/>
    <p:sldId id="527" r:id="rId25"/>
    <p:sldId id="628" r:id="rId26"/>
    <p:sldId id="627" r:id="rId27"/>
    <p:sldId id="626" r:id="rId28"/>
    <p:sldId id="561" r:id="rId29"/>
  </p:sldIdLst>
  <p:sldSz cx="12192000" cy="6858000"/>
  <p:notesSz cx="6858000" cy="9144000"/>
  <p:custDataLst>
    <p:tags r:id="rId31"/>
  </p:custDataLst>
  <p:defaultText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787" userDrawn="1">
          <p15:clr>
            <a:srgbClr val="A4A3A4"/>
          </p15:clr>
        </p15:guide>
        <p15:guide id="2" pos="644" userDrawn="1">
          <p15:clr>
            <a:srgbClr val="A4A3A4"/>
          </p15:clr>
        </p15:guide>
        <p15:guide id="3" pos="9596" userDrawn="1">
          <p15:clr>
            <a:srgbClr val="A4A3A4"/>
          </p15:clr>
        </p15:guide>
        <p15:guide id="4" orient="horz" pos="4876" userDrawn="1">
          <p15:clr>
            <a:srgbClr val="A4A3A4"/>
          </p15:clr>
        </p15:guide>
        <p15:guide id="5" orient="horz" pos="1368" userDrawn="1">
          <p15:clr>
            <a:srgbClr val="A4A3A4"/>
          </p15:clr>
        </p15:guide>
        <p15:guide id="6" orient="horz" pos="280" userDrawn="1">
          <p15:clr>
            <a:srgbClr val="A4A3A4"/>
          </p15:clr>
        </p15:guide>
        <p15:guide id="7" orient="horz" pos="5480" userDrawn="1">
          <p15:clr>
            <a:srgbClr val="A4A3A4"/>
          </p15:clr>
        </p15:guide>
        <p15:guide id="8" pos="5120" userDrawn="1">
          <p15:clr>
            <a:srgbClr val="A4A3A4"/>
          </p15:clr>
        </p15:guide>
        <p15:guide id="9" orient="horz" pos="2668" userDrawn="1">
          <p15:clr>
            <a:srgbClr val="A4A3A4"/>
          </p15:clr>
        </p15:guide>
        <p15:guide id="11" orient="horz" pos="3908" userDrawn="1">
          <p15:clr>
            <a:srgbClr val="A4A3A4"/>
          </p15:clr>
        </p15:guide>
        <p15:guide id="12" orient="horz" pos="2840" userDrawn="1">
          <p15:clr>
            <a:srgbClr val="A4A3A4"/>
          </p15:clr>
        </p15:guide>
        <p15:guide id="13" orient="horz" pos="3657" userDrawn="1">
          <p15:clr>
            <a:srgbClr val="A4A3A4"/>
          </p15:clr>
        </p15:guide>
        <p15:guide id="14" orient="horz" pos="1027" userDrawn="1">
          <p15:clr>
            <a:srgbClr val="A4A3A4"/>
          </p15:clr>
        </p15:guide>
        <p15:guide id="15" orient="horz" pos="4111" userDrawn="1">
          <p15:clr>
            <a:srgbClr val="A4A3A4"/>
          </p15:clr>
        </p15:guide>
        <p15:guide id="16" orient="horz" userDrawn="1">
          <p15:clr>
            <a:srgbClr val="A4A3A4"/>
          </p15:clr>
        </p15:guide>
        <p15:guide id="17" orient="horz" pos="2931" userDrawn="1">
          <p15:clr>
            <a:srgbClr val="A4A3A4"/>
          </p15:clr>
        </p15:guide>
        <p15:guide id="18" pos="483" userDrawn="1">
          <p15:clr>
            <a:srgbClr val="A4A3A4"/>
          </p15:clr>
        </p15:guide>
        <p15:guide id="19" pos="7197" userDrawn="1">
          <p15:clr>
            <a:srgbClr val="A4A3A4"/>
          </p15:clr>
        </p15:guide>
        <p15:guide id="20"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315"/>
    <a:srgbClr val="C91D90"/>
    <a:srgbClr val="FF3BBE"/>
    <a:srgbClr val="22ADDE"/>
    <a:srgbClr val="42C0FF"/>
    <a:srgbClr val="CC3C3C"/>
    <a:srgbClr val="DF25A1"/>
    <a:srgbClr val="88A814"/>
    <a:srgbClr val="A3C718"/>
    <a:srgbClr val="2E8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9" autoAdjust="0"/>
    <p:restoredTop sz="94424" autoAdjust="0"/>
  </p:normalViewPr>
  <p:slideViewPr>
    <p:cSldViewPr snapToGrid="0" showGuides="1">
      <p:cViewPr>
        <p:scale>
          <a:sx n="75" d="100"/>
          <a:sy n="75" d="100"/>
        </p:scale>
        <p:origin x="-438" y="84"/>
      </p:cViewPr>
      <p:guideLst>
        <p:guide orient="horz" pos="3787"/>
        <p:guide orient="horz" pos="4876"/>
        <p:guide orient="horz" pos="1368"/>
        <p:guide orient="horz" pos="280"/>
        <p:guide orient="horz" pos="5480"/>
        <p:guide orient="horz" pos="2668"/>
        <p:guide orient="horz" pos="3908"/>
        <p:guide orient="horz" pos="2840"/>
        <p:guide orient="horz" pos="3657"/>
        <p:guide orient="horz" pos="1027"/>
        <p:guide orient="horz" pos="4111"/>
        <p:guide orient="horz"/>
        <p:guide orient="horz" pos="2931"/>
        <p:guide pos="644"/>
        <p:guide pos="9596"/>
        <p:guide pos="5120"/>
        <p:guide pos="483"/>
        <p:guide pos="719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pPr/>
              <a:t>2019/9/11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pPr/>
              <a:t>‹#›</a:t>
            </a:fld>
            <a:endParaRPr lang="zh-CN" altLang="en-US" dirty="0"/>
          </a:p>
        </p:txBody>
      </p:sp>
    </p:spTree>
    <p:extLst>
      <p:ext uri="{BB962C8B-B14F-4D97-AF65-F5344CB8AC3E}">
        <p14:creationId xmlns:p14="http://schemas.microsoft.com/office/powerpoint/2010/main" val="3744765781"/>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微软雅黑" panose="020B0503020204020204" pitchFamily="34" charset="-122"/>
        <a:cs typeface="+mn-cs"/>
      </a:defRPr>
    </a:lvl1pPr>
    <a:lvl2pPr marL="457167" algn="l" defTabSz="914332" rtl="0" eaLnBrk="1" latinLnBrk="0" hangingPunct="1">
      <a:defRPr sz="1200" kern="1200">
        <a:solidFill>
          <a:schemeClr val="tx1"/>
        </a:solidFill>
        <a:latin typeface="+mn-lt"/>
        <a:ea typeface="微软雅黑" panose="020B0503020204020204" pitchFamily="34" charset="-122"/>
        <a:cs typeface="+mn-cs"/>
      </a:defRPr>
    </a:lvl2pPr>
    <a:lvl3pPr marL="914332" algn="l" defTabSz="914332" rtl="0" eaLnBrk="1" latinLnBrk="0" hangingPunct="1">
      <a:defRPr sz="1200" kern="1200">
        <a:solidFill>
          <a:schemeClr val="tx1"/>
        </a:solidFill>
        <a:latin typeface="+mn-lt"/>
        <a:ea typeface="微软雅黑" panose="020B0503020204020204" pitchFamily="34" charset="-122"/>
        <a:cs typeface="+mn-cs"/>
      </a:defRPr>
    </a:lvl3pPr>
    <a:lvl4pPr marL="1371498" algn="l" defTabSz="914332" rtl="0" eaLnBrk="1" latinLnBrk="0" hangingPunct="1">
      <a:defRPr sz="1200" kern="1200">
        <a:solidFill>
          <a:schemeClr val="tx1"/>
        </a:solidFill>
        <a:latin typeface="+mn-lt"/>
        <a:ea typeface="微软雅黑" panose="020B0503020204020204" pitchFamily="34" charset="-122"/>
        <a:cs typeface="+mn-cs"/>
      </a:defRPr>
    </a:lvl4pPr>
    <a:lvl5pPr marL="1828664" algn="l" defTabSz="914332" rtl="0" eaLnBrk="1" latinLnBrk="0" hangingPunct="1">
      <a:defRPr sz="1200" kern="1200">
        <a:solidFill>
          <a:schemeClr val="tx1"/>
        </a:solidFill>
        <a:latin typeface="+mn-lt"/>
        <a:ea typeface="微软雅黑" panose="020B0503020204020204" pitchFamily="34" charset="-122"/>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a:t>
            </a:fld>
            <a:endParaRPr lang="zh-CN" altLang="en-US" dirty="0"/>
          </a:p>
        </p:txBody>
      </p:sp>
    </p:spTree>
    <p:extLst>
      <p:ext uri="{BB962C8B-B14F-4D97-AF65-F5344CB8AC3E}">
        <p14:creationId xmlns:p14="http://schemas.microsoft.com/office/powerpoint/2010/main" val="168830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10</a:t>
            </a:fld>
            <a:endParaRPr lang="zh-CN" altLang="en-US" dirty="0"/>
          </a:p>
        </p:txBody>
      </p:sp>
    </p:spTree>
    <p:extLst>
      <p:ext uri="{BB962C8B-B14F-4D97-AF65-F5344CB8AC3E}">
        <p14:creationId xmlns:p14="http://schemas.microsoft.com/office/powerpoint/2010/main" val="161554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11</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12</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13</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14</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15</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16</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17</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18</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19</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20</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21</a:t>
            </a:fld>
            <a:endParaRPr lang="zh-CN" altLang="en-US" dirty="0"/>
          </a:p>
        </p:txBody>
      </p:sp>
    </p:spTree>
    <p:extLst>
      <p:ext uri="{BB962C8B-B14F-4D97-AF65-F5344CB8AC3E}">
        <p14:creationId xmlns:p14="http://schemas.microsoft.com/office/powerpoint/2010/main" val="1442193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22</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23</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24</a:t>
            </a:fld>
            <a:endParaRPr lang="zh-CN" altLang="en-US" dirty="0"/>
          </a:p>
        </p:txBody>
      </p:sp>
    </p:spTree>
    <p:extLst>
      <p:ext uri="{BB962C8B-B14F-4D97-AF65-F5344CB8AC3E}">
        <p14:creationId xmlns:p14="http://schemas.microsoft.com/office/powerpoint/2010/main" val="3698135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25</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26</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27</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28</a:t>
            </a:fld>
            <a:endParaRPr lang="zh-CN" altLang="en-US" dirty="0"/>
          </a:p>
        </p:txBody>
      </p:sp>
    </p:spTree>
    <p:extLst>
      <p:ext uri="{BB962C8B-B14F-4D97-AF65-F5344CB8AC3E}">
        <p14:creationId xmlns:p14="http://schemas.microsoft.com/office/powerpoint/2010/main" val="13192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3</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4</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5</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6</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7</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8</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D5E53-1996-4A18-8378-BCF5C8046DA1}" type="slidenum">
              <a:rPr lang="zh-CN" altLang="en-US" smtClean="0"/>
              <a:pPr/>
              <a:t>9</a:t>
            </a:fld>
            <a:endParaRPr lang="zh-CN" altLang="en-US" dirty="0"/>
          </a:p>
        </p:txBody>
      </p:sp>
    </p:spTree>
    <p:extLst>
      <p:ext uri="{BB962C8B-B14F-4D97-AF65-F5344CB8AC3E}">
        <p14:creationId xmlns:p14="http://schemas.microsoft.com/office/powerpoint/2010/main" val="29265963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1" y="-1"/>
            <a:ext cx="12201841" cy="6858001"/>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1" y="0"/>
            <a:ext cx="12201841" cy="6682154"/>
          </a:xfrm>
          <a:prstGeom prst="rect">
            <a:avLst/>
          </a:prstGeom>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95844"/>
            <a:ext cx="12192000" cy="3578518"/>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02380" y="1394141"/>
            <a:ext cx="775412" cy="768747"/>
          </a:xfrm>
          <a:prstGeom prst="rect">
            <a:avLst/>
          </a:prstGeom>
        </p:spPr>
      </p:pic>
      <p:pic>
        <p:nvPicPr>
          <p:cNvPr id="6" name="图片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012104">
            <a:off x="1528910" y="2828755"/>
            <a:ext cx="847435" cy="693179"/>
          </a:xfrm>
          <a:prstGeom prst="rect">
            <a:avLst/>
          </a:prstGeom>
        </p:spPr>
      </p:pic>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39023" y="5853490"/>
            <a:ext cx="730664" cy="771160"/>
          </a:xfrm>
          <a:prstGeom prst="rect">
            <a:avLst/>
          </a:prstGeom>
        </p:spPr>
      </p:pic>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7376526">
            <a:off x="9708117" y="1940957"/>
            <a:ext cx="1066903" cy="799469"/>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23709">
            <a:off x="9068802" y="4272433"/>
            <a:ext cx="1066903" cy="799469"/>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2940">
            <a:off x="7801415" y="1514931"/>
            <a:ext cx="562540" cy="422317"/>
          </a:xfrm>
          <a:prstGeom prst="rect">
            <a:avLst/>
          </a:prstGeom>
        </p:spPr>
      </p:pic>
      <p:pic>
        <p:nvPicPr>
          <p:cNvPr id="11" name="图片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7492339">
            <a:off x="7003628" y="1176725"/>
            <a:ext cx="467691" cy="351111"/>
          </a:xfrm>
          <a:prstGeom prst="rect">
            <a:avLst/>
          </a:prstGeom>
        </p:spPr>
      </p:pic>
      <p:pic>
        <p:nvPicPr>
          <p:cNvPr id="12" name="图片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4030247">
            <a:off x="1287981" y="2017925"/>
            <a:ext cx="566293" cy="445178"/>
          </a:xfrm>
          <a:prstGeom prst="rect">
            <a:avLst/>
          </a:prstGeom>
        </p:spPr>
      </p:pic>
      <p:pic>
        <p:nvPicPr>
          <p:cNvPr id="13" name="图片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77338" y="3978231"/>
            <a:ext cx="269024" cy="266711"/>
          </a:xfrm>
          <a:prstGeom prst="rect">
            <a:avLst/>
          </a:prstGeom>
        </p:spPr>
      </p:pic>
      <p:pic>
        <p:nvPicPr>
          <p:cNvPr id="14" name="图片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24174" y="4629574"/>
            <a:ext cx="269024" cy="266711"/>
          </a:xfrm>
          <a:prstGeom prst="rect">
            <a:avLst/>
          </a:prstGeom>
        </p:spPr>
      </p:pic>
      <p:pic>
        <p:nvPicPr>
          <p:cNvPr id="15" name="图片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2068594">
            <a:off x="916086" y="2428428"/>
            <a:ext cx="245144" cy="192714"/>
          </a:xfrm>
          <a:prstGeom prst="rect">
            <a:avLst/>
          </a:prstGeom>
        </p:spPr>
      </p:pic>
      <p:pic>
        <p:nvPicPr>
          <p:cNvPr id="16" name="图片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1512529">
            <a:off x="6059325" y="5409202"/>
            <a:ext cx="431682" cy="339357"/>
          </a:xfrm>
          <a:prstGeom prst="rect">
            <a:avLst/>
          </a:prstGeom>
        </p:spPr>
      </p:pic>
      <p:pic>
        <p:nvPicPr>
          <p:cNvPr id="17" name="图片 1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4709741">
            <a:off x="2813368" y="6057112"/>
            <a:ext cx="596965" cy="417824"/>
          </a:xfrm>
          <a:prstGeom prst="rect">
            <a:avLst/>
          </a:prstGeom>
        </p:spPr>
      </p:pic>
      <p:pic>
        <p:nvPicPr>
          <p:cNvPr id="18" name="图片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rot="6442851">
            <a:off x="2409415" y="6311262"/>
            <a:ext cx="229680" cy="160756"/>
          </a:xfrm>
          <a:prstGeom prst="rect">
            <a:avLst/>
          </a:prstGeom>
        </p:spPr>
      </p:pic>
      <p:pic>
        <p:nvPicPr>
          <p:cNvPr id="19" name="图片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rot="19971018">
            <a:off x="7561532" y="5463699"/>
            <a:ext cx="456961" cy="359230"/>
          </a:xfrm>
          <a:prstGeom prst="rect">
            <a:avLst/>
          </a:prstGeom>
        </p:spPr>
      </p:pic>
      <p:pic>
        <p:nvPicPr>
          <p:cNvPr id="20" name="图片 19"/>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481491" y="6305304"/>
            <a:ext cx="193168" cy="203874"/>
          </a:xfrm>
          <a:prstGeom prst="rect">
            <a:avLst/>
          </a:prstGeom>
        </p:spPr>
      </p:pic>
    </p:spTree>
    <p:extLst>
      <p:ext uri="{BB962C8B-B14F-4D97-AF65-F5344CB8AC3E}">
        <p14:creationId xmlns:p14="http://schemas.microsoft.com/office/powerpoint/2010/main" val="12419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3*#ppt_w"/>
                                          </p:val>
                                        </p:tav>
                                        <p:tav tm="100000">
                                          <p:val>
                                            <p:strVal val="#ppt_w"/>
                                          </p:val>
                                        </p:tav>
                                      </p:tavLst>
                                    </p:anim>
                                    <p:anim calcmode="lin" valueType="num">
                                      <p:cBhvr>
                                        <p:cTn id="12" dur="500" fill="hold"/>
                                        <p:tgtEl>
                                          <p:spTgt spid="4"/>
                                        </p:tgtEl>
                                        <p:attrNameLst>
                                          <p:attrName>ppt_h</p:attrName>
                                        </p:attrNameLst>
                                      </p:cBhvr>
                                      <p:tavLst>
                                        <p:tav tm="0">
                                          <p:val>
                                            <p:strVal val="4/3*#ppt_h"/>
                                          </p:val>
                                        </p:tav>
                                        <p:tav tm="100000">
                                          <p:val>
                                            <p:strVal val="#ppt_h"/>
                                          </p:val>
                                        </p:tav>
                                      </p:tavLst>
                                    </p:anim>
                                  </p:childTnLst>
                                </p:cTn>
                              </p:par>
                              <p:par>
                                <p:cTn id="13" presetID="2" presetClass="entr" presetSubtype="8" fill="hold"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nodeType="withEffect">
                                  <p:stCondLst>
                                    <p:cond delay="750"/>
                                  </p:stCondLst>
                                  <p:childTnLst>
                                    <p:animScale>
                                      <p:cBhvr>
                                        <p:cTn id="18" dur="1000" fill="hold"/>
                                        <p:tgtEl>
                                          <p:spTgt spid="6"/>
                                        </p:tgtEl>
                                      </p:cBhvr>
                                      <p:by x="112000" y="112000"/>
                                    </p:animScale>
                                  </p:childTnLst>
                                </p:cTn>
                              </p:par>
                              <p:par>
                                <p:cTn id="19" presetID="2" presetClass="entr" presetSubtype="8" fill="hold" nodeType="withEffect">
                                  <p:stCondLst>
                                    <p:cond delay="7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par>
                                <p:cTn id="23" presetID="6" presetClass="emph" presetSubtype="0" repeatCount="indefinite" autoRev="1" fill="hold" nodeType="withEffect">
                                  <p:stCondLst>
                                    <p:cond delay="750"/>
                                  </p:stCondLst>
                                  <p:childTnLst>
                                    <p:animScale>
                                      <p:cBhvr>
                                        <p:cTn id="24" dur="1000" fill="hold"/>
                                        <p:tgtEl>
                                          <p:spTgt spid="12"/>
                                        </p:tgtEl>
                                      </p:cBhvr>
                                      <p:by x="112000" y="112000"/>
                                    </p:animScale>
                                  </p:childTnLst>
                                </p:cTn>
                              </p:par>
                              <p:par>
                                <p:cTn id="25" presetID="2" presetClass="entr" presetSubtype="12" fill="hold" nodeType="withEffect">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0-#ppt_w/2"/>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6" presetClass="emph" presetSubtype="0" repeatCount="indefinite" autoRev="1" fill="hold" nodeType="withEffect">
                                  <p:stCondLst>
                                    <p:cond delay="1000"/>
                                  </p:stCondLst>
                                  <p:childTnLst>
                                    <p:animScale>
                                      <p:cBhvr>
                                        <p:cTn id="30" dur="1000" fill="hold"/>
                                        <p:tgtEl>
                                          <p:spTgt spid="17"/>
                                        </p:tgtEl>
                                      </p:cBhvr>
                                      <p:by x="112000" y="112000"/>
                                    </p:animScale>
                                  </p:childTnLst>
                                </p:cTn>
                              </p:par>
                              <p:par>
                                <p:cTn id="31" presetID="2" presetClass="entr" presetSubtype="4"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ppt_x"/>
                                          </p:val>
                                        </p:tav>
                                        <p:tav tm="100000">
                                          <p:val>
                                            <p:strVal val="#ppt_x"/>
                                          </p:val>
                                        </p:tav>
                                      </p:tavLst>
                                    </p:anim>
                                    <p:anim calcmode="lin" valueType="num">
                                      <p:cBhvr additive="base">
                                        <p:cTn id="34" dur="750" fill="hold"/>
                                        <p:tgtEl>
                                          <p:spTgt spid="7"/>
                                        </p:tgtEl>
                                        <p:attrNameLst>
                                          <p:attrName>ppt_y</p:attrName>
                                        </p:attrNameLst>
                                      </p:cBhvr>
                                      <p:tavLst>
                                        <p:tav tm="0">
                                          <p:val>
                                            <p:strVal val="1+#ppt_h/2"/>
                                          </p:val>
                                        </p:tav>
                                        <p:tav tm="100000">
                                          <p:val>
                                            <p:strVal val="#ppt_y"/>
                                          </p:val>
                                        </p:tav>
                                      </p:tavLst>
                                    </p:anim>
                                  </p:childTnLst>
                                </p:cTn>
                              </p:par>
                              <p:par>
                                <p:cTn id="35" presetID="6" presetClass="emph" presetSubtype="0" repeatCount="indefinite" autoRev="1" fill="hold" nodeType="withEffect">
                                  <p:stCondLst>
                                    <p:cond delay="1000"/>
                                  </p:stCondLst>
                                  <p:childTnLst>
                                    <p:animScale>
                                      <p:cBhvr>
                                        <p:cTn id="36" dur="1000" fill="hold"/>
                                        <p:tgtEl>
                                          <p:spTgt spid="7"/>
                                        </p:tgtEl>
                                      </p:cBhvr>
                                      <p:by x="112000" y="112000"/>
                                    </p:animScale>
                                  </p:childTnLst>
                                </p:cTn>
                              </p:par>
                              <p:par>
                                <p:cTn id="37" presetID="2" presetClass="entr" presetSubtype="6"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6" presetClass="emph" presetSubtype="0" repeatCount="indefinite" autoRev="1" fill="hold" nodeType="withEffect">
                                  <p:stCondLst>
                                    <p:cond delay="500"/>
                                  </p:stCondLst>
                                  <p:childTnLst>
                                    <p:animScale>
                                      <p:cBhvr>
                                        <p:cTn id="42" dur="1000" fill="hold"/>
                                        <p:tgtEl>
                                          <p:spTgt spid="9"/>
                                        </p:tgtEl>
                                      </p:cBhvr>
                                      <p:by x="112000" y="112000"/>
                                    </p:animScale>
                                  </p:childTnLst>
                                </p:cTn>
                              </p:par>
                              <p:par>
                                <p:cTn id="43" presetID="2" presetClass="entr" presetSubtype="6" fill="hold" nodeType="withEffect">
                                  <p:stCondLst>
                                    <p:cond delay="75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750" fill="hold"/>
                                        <p:tgtEl>
                                          <p:spTgt spid="16"/>
                                        </p:tgtEl>
                                        <p:attrNameLst>
                                          <p:attrName>ppt_x</p:attrName>
                                        </p:attrNameLst>
                                      </p:cBhvr>
                                      <p:tavLst>
                                        <p:tav tm="0">
                                          <p:val>
                                            <p:strVal val="1+#ppt_w/2"/>
                                          </p:val>
                                        </p:tav>
                                        <p:tav tm="100000">
                                          <p:val>
                                            <p:strVal val="#ppt_x"/>
                                          </p:val>
                                        </p:tav>
                                      </p:tavLst>
                                    </p:anim>
                                    <p:anim calcmode="lin" valueType="num">
                                      <p:cBhvr additive="base">
                                        <p:cTn id="46" dur="750" fill="hold"/>
                                        <p:tgtEl>
                                          <p:spTgt spid="16"/>
                                        </p:tgtEl>
                                        <p:attrNameLst>
                                          <p:attrName>ppt_y</p:attrName>
                                        </p:attrNameLst>
                                      </p:cBhvr>
                                      <p:tavLst>
                                        <p:tav tm="0">
                                          <p:val>
                                            <p:strVal val="1+#ppt_h/2"/>
                                          </p:val>
                                        </p:tav>
                                        <p:tav tm="100000">
                                          <p:val>
                                            <p:strVal val="#ppt_y"/>
                                          </p:val>
                                        </p:tav>
                                      </p:tavLst>
                                    </p:anim>
                                  </p:childTnLst>
                                </p:cTn>
                              </p:par>
                              <p:par>
                                <p:cTn id="47" presetID="6" presetClass="emph" presetSubtype="0" repeatCount="indefinite" autoRev="1" fill="hold" nodeType="withEffect">
                                  <p:stCondLst>
                                    <p:cond delay="750"/>
                                  </p:stCondLst>
                                  <p:childTnLst>
                                    <p:animScale>
                                      <p:cBhvr>
                                        <p:cTn id="48" dur="1000" fill="hold"/>
                                        <p:tgtEl>
                                          <p:spTgt spid="16"/>
                                        </p:tgtEl>
                                      </p:cBhvr>
                                      <p:by x="112000" y="112000"/>
                                    </p:animScale>
                                  </p:childTnLst>
                                </p:cTn>
                              </p:par>
                              <p:par>
                                <p:cTn id="49" presetID="2" presetClass="entr" presetSubtype="3" fill="hold" nodeType="withEffect">
                                  <p:stCondLst>
                                    <p:cond delay="50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000" fill="hold"/>
                                        <p:tgtEl>
                                          <p:spTgt spid="8"/>
                                        </p:tgtEl>
                                        <p:attrNameLst>
                                          <p:attrName>ppt_x</p:attrName>
                                        </p:attrNameLst>
                                      </p:cBhvr>
                                      <p:tavLst>
                                        <p:tav tm="0">
                                          <p:val>
                                            <p:strVal val="1+#ppt_w/2"/>
                                          </p:val>
                                        </p:tav>
                                        <p:tav tm="100000">
                                          <p:val>
                                            <p:strVal val="#ppt_x"/>
                                          </p:val>
                                        </p:tav>
                                      </p:tavLst>
                                    </p:anim>
                                    <p:anim calcmode="lin" valueType="num">
                                      <p:cBhvr additive="base">
                                        <p:cTn id="52" dur="1000" fill="hold"/>
                                        <p:tgtEl>
                                          <p:spTgt spid="8"/>
                                        </p:tgtEl>
                                        <p:attrNameLst>
                                          <p:attrName>ppt_y</p:attrName>
                                        </p:attrNameLst>
                                      </p:cBhvr>
                                      <p:tavLst>
                                        <p:tav tm="0">
                                          <p:val>
                                            <p:strVal val="0-#ppt_h/2"/>
                                          </p:val>
                                        </p:tav>
                                        <p:tav tm="100000">
                                          <p:val>
                                            <p:strVal val="#ppt_y"/>
                                          </p:val>
                                        </p:tav>
                                      </p:tavLst>
                                    </p:anim>
                                  </p:childTnLst>
                                </p:cTn>
                              </p:par>
                              <p:par>
                                <p:cTn id="53" presetID="6" presetClass="emph" presetSubtype="0" repeatCount="indefinite" autoRev="1" fill="hold" nodeType="withEffect">
                                  <p:stCondLst>
                                    <p:cond delay="500"/>
                                  </p:stCondLst>
                                  <p:childTnLst>
                                    <p:animScale>
                                      <p:cBhvr>
                                        <p:cTn id="54" dur="1000" fill="hold"/>
                                        <p:tgtEl>
                                          <p:spTgt spid="8"/>
                                        </p:tgtEl>
                                      </p:cBhvr>
                                      <p:by x="112000" y="112000"/>
                                    </p:animScale>
                                  </p:childTnLst>
                                </p:cTn>
                              </p:par>
                              <p:par>
                                <p:cTn id="55" presetID="2" presetClass="entr" presetSubtype="2" fill="hold" nodeType="withEffect">
                                  <p:stCondLst>
                                    <p:cond delay="75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000" fill="hold"/>
                                        <p:tgtEl>
                                          <p:spTgt spid="10"/>
                                        </p:tgtEl>
                                        <p:attrNameLst>
                                          <p:attrName>ppt_x</p:attrName>
                                        </p:attrNameLst>
                                      </p:cBhvr>
                                      <p:tavLst>
                                        <p:tav tm="0">
                                          <p:val>
                                            <p:strVal val="1+#ppt_w/2"/>
                                          </p:val>
                                        </p:tav>
                                        <p:tav tm="100000">
                                          <p:val>
                                            <p:strVal val="#ppt_x"/>
                                          </p:val>
                                        </p:tav>
                                      </p:tavLst>
                                    </p:anim>
                                    <p:anim calcmode="lin" valueType="num">
                                      <p:cBhvr additive="base">
                                        <p:cTn id="58" dur="1000" fill="hold"/>
                                        <p:tgtEl>
                                          <p:spTgt spid="10"/>
                                        </p:tgtEl>
                                        <p:attrNameLst>
                                          <p:attrName>ppt_y</p:attrName>
                                        </p:attrNameLst>
                                      </p:cBhvr>
                                      <p:tavLst>
                                        <p:tav tm="0">
                                          <p:val>
                                            <p:strVal val="#ppt_y"/>
                                          </p:val>
                                        </p:tav>
                                        <p:tav tm="100000">
                                          <p:val>
                                            <p:strVal val="#ppt_y"/>
                                          </p:val>
                                        </p:tav>
                                      </p:tavLst>
                                    </p:anim>
                                  </p:childTnLst>
                                </p:cTn>
                              </p:par>
                              <p:par>
                                <p:cTn id="59" presetID="6" presetClass="emph" presetSubtype="0" repeatCount="indefinite" autoRev="1" fill="hold" nodeType="withEffect">
                                  <p:stCondLst>
                                    <p:cond delay="750"/>
                                  </p:stCondLst>
                                  <p:childTnLst>
                                    <p:animScale>
                                      <p:cBhvr>
                                        <p:cTn id="60" dur="1000" fill="hold"/>
                                        <p:tgtEl>
                                          <p:spTgt spid="10"/>
                                        </p:tgtEl>
                                      </p:cBhvr>
                                      <p:by x="112000" y="112000"/>
                                    </p:animScale>
                                  </p:childTnLst>
                                </p:cTn>
                              </p:par>
                              <p:par>
                                <p:cTn id="61" presetID="2" presetClass="entr" presetSubtype="9" fill="hold" nodeType="withEffect">
                                  <p:stCondLst>
                                    <p:cond delay="100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1000" fill="hold"/>
                                        <p:tgtEl>
                                          <p:spTgt spid="5"/>
                                        </p:tgtEl>
                                        <p:attrNameLst>
                                          <p:attrName>ppt_x</p:attrName>
                                        </p:attrNameLst>
                                      </p:cBhvr>
                                      <p:tavLst>
                                        <p:tav tm="0">
                                          <p:val>
                                            <p:strVal val="0-#ppt_w/2"/>
                                          </p:val>
                                        </p:tav>
                                        <p:tav tm="100000">
                                          <p:val>
                                            <p:strVal val="#ppt_x"/>
                                          </p:val>
                                        </p:tav>
                                      </p:tavLst>
                                    </p:anim>
                                    <p:anim calcmode="lin" valueType="num">
                                      <p:cBhvr additive="base">
                                        <p:cTn id="64" dur="1000" fill="hold"/>
                                        <p:tgtEl>
                                          <p:spTgt spid="5"/>
                                        </p:tgtEl>
                                        <p:attrNameLst>
                                          <p:attrName>ppt_y</p:attrName>
                                        </p:attrNameLst>
                                      </p:cBhvr>
                                      <p:tavLst>
                                        <p:tav tm="0">
                                          <p:val>
                                            <p:strVal val="0-#ppt_h/2"/>
                                          </p:val>
                                        </p:tav>
                                        <p:tav tm="100000">
                                          <p:val>
                                            <p:strVal val="#ppt_y"/>
                                          </p:val>
                                        </p:tav>
                                      </p:tavLst>
                                    </p:anim>
                                  </p:childTnLst>
                                </p:cTn>
                              </p:par>
                              <p:par>
                                <p:cTn id="65" presetID="6" presetClass="emph" presetSubtype="0" repeatCount="indefinite" autoRev="1" fill="hold" nodeType="withEffect">
                                  <p:stCondLst>
                                    <p:cond delay="1000"/>
                                  </p:stCondLst>
                                  <p:childTnLst>
                                    <p:animScale>
                                      <p:cBhvr>
                                        <p:cTn id="66" dur="1000" fill="hold"/>
                                        <p:tgtEl>
                                          <p:spTgt spid="5"/>
                                        </p:tgtEl>
                                      </p:cBhvr>
                                      <p:by x="112000" y="11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1" y="-1"/>
            <a:ext cx="12201841" cy="6858001"/>
          </a:xfrm>
          <a:prstGeom prst="rect">
            <a:avLst/>
          </a:prstGeom>
        </p:spPr>
      </p:pic>
      <p:sp>
        <p:nvSpPr>
          <p:cNvPr id="3" name="矩形 2"/>
          <p:cNvSpPr/>
          <p:nvPr userDrawn="1"/>
        </p:nvSpPr>
        <p:spPr>
          <a:xfrm>
            <a:off x="188686" y="151039"/>
            <a:ext cx="11814628" cy="655592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Tree>
    <p:extLst>
      <p:ext uri="{BB962C8B-B14F-4D97-AF65-F5344CB8AC3E}">
        <p14:creationId xmlns:p14="http://schemas.microsoft.com/office/powerpoint/2010/main" val="575213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dirty="0">
              <a:ea typeface="微软雅黑" panose="020B0503020204020204" pitchFamily="34" charset="-122"/>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DA96E64-783D-463C-BA44-F5AF67B46485}" type="datetimeFigureOut">
              <a:rPr lang="zh-CN" altLang="en-US" smtClean="0"/>
              <a:pPr/>
              <a:t>2019/9/11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8C676CA-DACA-4216-AE75-62203F837763}" type="slidenum">
              <a:rPr lang="zh-CN" altLang="en-US" smtClean="0"/>
              <a:pPr/>
              <a:t>‹#›</a:t>
            </a:fld>
            <a:endParaRPr lang="zh-CN" altLang="en-US"/>
          </a:p>
        </p:txBody>
      </p:sp>
    </p:spTree>
    <p:extLst>
      <p:ext uri="{BB962C8B-B14F-4D97-AF65-F5344CB8AC3E}">
        <p14:creationId xmlns:p14="http://schemas.microsoft.com/office/powerpoint/2010/main" val="2367712327"/>
      </p:ext>
    </p:extLst>
  </p:cSld>
  <p:clrMap bg1="lt1" tx1="dk1" bg2="lt2" tx2="dk2" accent1="accent1" accent2="accent2" accent3="accent3" accent4="accent4" accent5="accent5" accent6="accent6" hlink="hlink" folHlink="folHlink"/>
  <p:sldLayoutIdLst>
    <p:sldLayoutId id="2147483714" r:id="rId1"/>
    <p:sldLayoutId id="214748372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4"/>
          <p:cNvSpPr/>
          <p:nvPr/>
        </p:nvSpPr>
        <p:spPr>
          <a:xfrm flipH="1">
            <a:off x="4356100" y="3708796"/>
            <a:ext cx="3594100" cy="552800"/>
          </a:xfrm>
          <a:custGeom>
            <a:avLst/>
            <a:gdLst>
              <a:gd name="connsiteX0" fmla="*/ 2953069 w 3080288"/>
              <a:gd name="connsiteY0" fmla="*/ 0 h 381661"/>
              <a:gd name="connsiteX1" fmla="*/ 2279394 w 3080288"/>
              <a:gd name="connsiteY1" fmla="*/ 0 h 381661"/>
              <a:gd name="connsiteX2" fmla="*/ 800894 w 3080288"/>
              <a:gd name="connsiteY2" fmla="*/ 0 h 381661"/>
              <a:gd name="connsiteX3" fmla="*/ 127219 w 3080288"/>
              <a:gd name="connsiteY3" fmla="*/ 0 h 381661"/>
              <a:gd name="connsiteX4" fmla="*/ 0 w 3080288"/>
              <a:gd name="connsiteY4" fmla="*/ 190831 h 381661"/>
              <a:gd name="connsiteX5" fmla="*/ 127219 w 3080288"/>
              <a:gd name="connsiteY5" fmla="*/ 381661 h 381661"/>
              <a:gd name="connsiteX6" fmla="*/ 800894 w 3080288"/>
              <a:gd name="connsiteY6" fmla="*/ 381661 h 381661"/>
              <a:gd name="connsiteX7" fmla="*/ 2279394 w 3080288"/>
              <a:gd name="connsiteY7" fmla="*/ 381661 h 381661"/>
              <a:gd name="connsiteX8" fmla="*/ 2953069 w 3080288"/>
              <a:gd name="connsiteY8" fmla="*/ 381661 h 381661"/>
              <a:gd name="connsiteX9" fmla="*/ 3080288 w 3080288"/>
              <a:gd name="connsiteY9" fmla="*/ 190831 h 38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0288" h="381661">
                <a:moveTo>
                  <a:pt x="2953069" y="0"/>
                </a:moveTo>
                <a:lnTo>
                  <a:pt x="2279394" y="0"/>
                </a:lnTo>
                <a:lnTo>
                  <a:pt x="800894" y="0"/>
                </a:lnTo>
                <a:lnTo>
                  <a:pt x="127219" y="0"/>
                </a:lnTo>
                <a:lnTo>
                  <a:pt x="0" y="190831"/>
                </a:lnTo>
                <a:lnTo>
                  <a:pt x="127219" y="381661"/>
                </a:lnTo>
                <a:lnTo>
                  <a:pt x="800894" y="381661"/>
                </a:lnTo>
                <a:lnTo>
                  <a:pt x="2279394" y="381661"/>
                </a:lnTo>
                <a:lnTo>
                  <a:pt x="2953069" y="381661"/>
                </a:lnTo>
                <a:lnTo>
                  <a:pt x="3080288" y="190831"/>
                </a:lnTo>
                <a:close/>
              </a:path>
            </a:pathLst>
          </a:custGeom>
          <a:solidFill>
            <a:srgbClr val="A3C7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2" name="d - 大调卡农">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95988" y="7278688"/>
            <a:ext cx="609600" cy="609600"/>
          </a:xfrm>
          <a:prstGeom prst="rect">
            <a:avLst/>
          </a:prstGeom>
        </p:spPr>
      </p:pic>
      <p:sp>
        <p:nvSpPr>
          <p:cNvPr id="3" name="文本框 2"/>
          <p:cNvSpPr txBox="1"/>
          <p:nvPr/>
        </p:nvSpPr>
        <p:spPr>
          <a:xfrm>
            <a:off x="361097" y="2806622"/>
            <a:ext cx="11469808" cy="707886"/>
          </a:xfrm>
          <a:prstGeom prst="rect">
            <a:avLst/>
          </a:prstGeom>
          <a:noFill/>
        </p:spPr>
        <p:txBody>
          <a:bodyPr wrap="none" rtlCol="0">
            <a:spAutoFit/>
          </a:bodyPr>
          <a:lstStyle/>
          <a:p>
            <a:pPr algn="ctr"/>
            <a:r>
              <a:rPr lang="zh-CN" altLang="zh-CN" sz="4000" b="1" dirty="0">
                <a:solidFill>
                  <a:srgbClr val="519315"/>
                </a:solidFill>
                <a:latin typeface="微软雅黑" panose="020B0503020204020204" pitchFamily="34" charset="-122"/>
                <a:ea typeface="微软雅黑" panose="020B0503020204020204" pitchFamily="34" charset="-122"/>
              </a:rPr>
              <a:t>党的三农政策与《农村政策法规》专题</a:t>
            </a:r>
            <a:r>
              <a:rPr lang="zh-CN" altLang="zh-CN" sz="4000" b="1" dirty="0" smtClean="0">
                <a:solidFill>
                  <a:srgbClr val="519315"/>
                </a:solidFill>
                <a:latin typeface="微软雅黑" panose="020B0503020204020204" pitchFamily="34" charset="-122"/>
                <a:ea typeface="微软雅黑" panose="020B0503020204020204" pitchFamily="34" charset="-122"/>
              </a:rPr>
              <a:t>讲座</a:t>
            </a:r>
            <a:r>
              <a:rPr lang="zh-CN" altLang="en-US" sz="4000" b="1" dirty="0" smtClean="0">
                <a:solidFill>
                  <a:srgbClr val="519315"/>
                </a:solidFill>
                <a:latin typeface="微软雅黑" panose="020B0503020204020204" pitchFamily="34" charset="-122"/>
                <a:ea typeface="微软雅黑" panose="020B0503020204020204" pitchFamily="34" charset="-122"/>
              </a:rPr>
              <a:t>（二）</a:t>
            </a:r>
            <a:endParaRPr lang="zh-CN" altLang="en-US" sz="4000" b="1" dirty="0">
              <a:solidFill>
                <a:srgbClr val="519315"/>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003800" y="3738376"/>
            <a:ext cx="2222500" cy="523220"/>
          </a:xfrm>
          <a:prstGeom prst="rect">
            <a:avLst/>
          </a:prstGeom>
          <a:noFill/>
        </p:spPr>
        <p:txBody>
          <a:bodyPr wrap="square" rtlCol="0">
            <a:spAutoFit/>
          </a:bodyPr>
          <a:lstStyle/>
          <a:p>
            <a:pPr algn="ctr"/>
            <a:r>
              <a:rPr lang="zh-CN" altLang="zh-CN" sz="2800" b="1" dirty="0">
                <a:solidFill>
                  <a:schemeClr val="bg1"/>
                </a:solidFill>
              </a:rPr>
              <a:t>主讲：崔</a:t>
            </a:r>
            <a:r>
              <a:rPr lang="en-US" altLang="zh-CN" sz="2800" b="1" dirty="0">
                <a:solidFill>
                  <a:schemeClr val="bg1"/>
                </a:solidFill>
              </a:rPr>
              <a:t>  </a:t>
            </a:r>
            <a:r>
              <a:rPr lang="zh-CN" altLang="zh-CN" sz="2800" b="1" dirty="0">
                <a:solidFill>
                  <a:schemeClr val="bg1"/>
                </a:solidFill>
              </a:rPr>
              <a:t>莹</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6412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143" fill="hold"/>
                                        <p:tgtEl>
                                          <p:spTgt spid="32"/>
                                        </p:tgtEl>
                                      </p:cBhvr>
                                    </p:cmd>
                                  </p:childTnLst>
                                </p:cTn>
                              </p:par>
                              <p:par>
                                <p:cTn id="7" presetID="18" presetClass="entr" presetSubtype="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strips(downRight)">
                                      <p:cBhvr>
                                        <p:cTn id="9" dur="10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repeatCount="indefinite" fill="hold" display="0">
                  <p:stCondLst>
                    <p:cond delay="indefinite"/>
                  </p:stCondLst>
                  <p:endCondLst>
                    <p:cond evt="onStopAudio" delay="0">
                      <p:tgtEl>
                        <p:sldTgt/>
                      </p:tgtEl>
                    </p:cond>
                    <p:cond evt="onNext" delay="0">
                      <p:tgtEl>
                        <p:sldTgt/>
                      </p:tgtEl>
                    </p:cond>
                  </p:endCondLst>
                </p:cTn>
                <p:tgtEl>
                  <p:spTgt spid="32"/>
                </p:tgtEl>
              </p:cMediaNode>
            </p:audio>
          </p:childTnLst>
        </p:cTn>
      </p:par>
    </p:tnLst>
    <p:bldLst>
      <p:bldP spid="25" grpId="0" animBg="1"/>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77"/>
          <p:cNvGrpSpPr/>
          <p:nvPr/>
        </p:nvGrpSpPr>
        <p:grpSpPr>
          <a:xfrm>
            <a:off x="1655329" y="4565724"/>
            <a:ext cx="984251" cy="1193800"/>
            <a:chOff x="942759" y="2869021"/>
            <a:chExt cx="738188" cy="895350"/>
          </a:xfrm>
        </p:grpSpPr>
        <p:sp>
          <p:nvSpPr>
            <p:cNvPr id="54" name="Rectangle 8"/>
            <p:cNvSpPr>
              <a:spLocks noChangeArrowheads="1"/>
            </p:cNvSpPr>
            <p:nvPr/>
          </p:nvSpPr>
          <p:spPr bwMode="auto">
            <a:xfrm>
              <a:off x="1182472" y="3251609"/>
              <a:ext cx="50800" cy="5127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5" name="Rectangle 9"/>
            <p:cNvSpPr>
              <a:spLocks noChangeArrowheads="1"/>
            </p:cNvSpPr>
            <p:nvPr/>
          </p:nvSpPr>
          <p:spPr bwMode="auto">
            <a:xfrm>
              <a:off x="1450759" y="3384237"/>
              <a:ext cx="38100" cy="346075"/>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6" name="Oval 17"/>
            <p:cNvSpPr>
              <a:spLocks noChangeArrowheads="1"/>
            </p:cNvSpPr>
            <p:nvPr/>
          </p:nvSpPr>
          <p:spPr bwMode="auto">
            <a:xfrm>
              <a:off x="942759" y="2869021"/>
              <a:ext cx="520700" cy="523875"/>
            </a:xfrm>
            <a:prstGeom prst="ellipse">
              <a:avLst/>
            </a:prstGeom>
            <a:solidFill>
              <a:srgbClr val="FFE22C"/>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57" name="Oval 29"/>
            <p:cNvSpPr>
              <a:spLocks noChangeArrowheads="1"/>
            </p:cNvSpPr>
            <p:nvPr/>
          </p:nvSpPr>
          <p:spPr bwMode="auto">
            <a:xfrm>
              <a:off x="1271372" y="3073087"/>
              <a:ext cx="409575" cy="409575"/>
            </a:xfrm>
            <a:prstGeom prst="ellipse">
              <a:avLst/>
            </a:prstGeom>
            <a:solidFill>
              <a:srgbClr val="A3C718"/>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grpSp>
        <p:nvGrpSpPr>
          <p:cNvPr id="58" name="Group 82"/>
          <p:cNvGrpSpPr/>
          <p:nvPr/>
        </p:nvGrpSpPr>
        <p:grpSpPr>
          <a:xfrm>
            <a:off x="9862587" y="4798195"/>
            <a:ext cx="898333" cy="880533"/>
            <a:chOff x="6224853" y="3161578"/>
            <a:chExt cx="673750" cy="660400"/>
          </a:xfrm>
        </p:grpSpPr>
        <p:sp>
          <p:nvSpPr>
            <p:cNvPr id="59" name="Rectangle 24"/>
            <p:cNvSpPr>
              <a:spLocks noChangeArrowheads="1"/>
            </p:cNvSpPr>
            <p:nvPr/>
          </p:nvSpPr>
          <p:spPr bwMode="auto">
            <a:xfrm>
              <a:off x="6397891" y="3327809"/>
              <a:ext cx="50800" cy="436562"/>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0" name="Oval 25"/>
            <p:cNvSpPr>
              <a:spLocks noChangeArrowheads="1"/>
            </p:cNvSpPr>
            <p:nvPr/>
          </p:nvSpPr>
          <p:spPr bwMode="auto">
            <a:xfrm>
              <a:off x="6224853" y="3254784"/>
              <a:ext cx="406400" cy="409575"/>
            </a:xfrm>
            <a:prstGeom prst="ellipse">
              <a:avLst/>
            </a:prstGeom>
            <a:solidFill>
              <a:srgbClr val="A3C718"/>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1" name="Rectangle 30"/>
            <p:cNvSpPr>
              <a:spLocks noChangeArrowheads="1"/>
            </p:cNvSpPr>
            <p:nvPr/>
          </p:nvSpPr>
          <p:spPr bwMode="auto">
            <a:xfrm>
              <a:off x="6633490" y="3475903"/>
              <a:ext cx="38100" cy="346075"/>
            </a:xfrm>
            <a:prstGeom prst="rect">
              <a:avLst/>
            </a:prstGeom>
            <a:solidFill>
              <a:srgbClr val="6F583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62" name="Oval 31"/>
            <p:cNvSpPr>
              <a:spLocks noChangeArrowheads="1"/>
            </p:cNvSpPr>
            <p:nvPr/>
          </p:nvSpPr>
          <p:spPr bwMode="auto">
            <a:xfrm>
              <a:off x="6412828" y="3161578"/>
              <a:ext cx="485775" cy="484187"/>
            </a:xfrm>
            <a:prstGeom prst="ellipse">
              <a:avLst/>
            </a:prstGeom>
            <a:solidFill>
              <a:srgbClr val="FFE22C"/>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99" name="任意多边形 98"/>
          <p:cNvSpPr>
            <a:spLocks/>
          </p:cNvSpPr>
          <p:nvPr/>
        </p:nvSpPr>
        <p:spPr bwMode="auto">
          <a:xfrm>
            <a:off x="0" y="5413676"/>
            <a:ext cx="12192000" cy="1444324"/>
          </a:xfrm>
          <a:custGeom>
            <a:avLst/>
            <a:gdLst>
              <a:gd name="connsiteX0" fmla="*/ 6099175 w 12192000"/>
              <a:gd name="connsiteY0" fmla="*/ 0 h 1444324"/>
              <a:gd name="connsiteX1" fmla="*/ 10707688 w 12192000"/>
              <a:gd name="connsiteY1" fmla="*/ 362504 h 1444324"/>
              <a:gd name="connsiteX2" fmla="*/ 12192000 w 12192000"/>
              <a:gd name="connsiteY2" fmla="*/ 788446 h 1444324"/>
              <a:gd name="connsiteX3" fmla="*/ 12192000 w 12192000"/>
              <a:gd name="connsiteY3" fmla="*/ 1397156 h 1444324"/>
              <a:gd name="connsiteX4" fmla="*/ 12192000 w 12192000"/>
              <a:gd name="connsiteY4" fmla="*/ 1444324 h 1444324"/>
              <a:gd name="connsiteX5" fmla="*/ 0 w 12192000"/>
              <a:gd name="connsiteY5" fmla="*/ 1444324 h 1444324"/>
              <a:gd name="connsiteX6" fmla="*/ 0 w 12192000"/>
              <a:gd name="connsiteY6" fmla="*/ 1391752 h 1444324"/>
              <a:gd name="connsiteX7" fmla="*/ 0 w 12192000"/>
              <a:gd name="connsiteY7" fmla="*/ 792977 h 1444324"/>
              <a:gd name="connsiteX8" fmla="*/ 1492250 w 12192000"/>
              <a:gd name="connsiteY8" fmla="*/ 362504 h 1444324"/>
              <a:gd name="connsiteX9" fmla="*/ 6099175 w 12192000"/>
              <a:gd name="connsiteY9" fmla="*/ 0 h 144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44324">
                <a:moveTo>
                  <a:pt x="6099175" y="0"/>
                </a:moveTo>
                <a:cubicBezTo>
                  <a:pt x="7899400" y="0"/>
                  <a:pt x="9434512" y="121212"/>
                  <a:pt x="10707688" y="362504"/>
                </a:cubicBezTo>
                <a:cubicBezTo>
                  <a:pt x="11379200" y="490513"/>
                  <a:pt x="11874500" y="633249"/>
                  <a:pt x="12192000" y="788446"/>
                </a:cubicBezTo>
                <a:cubicBezTo>
                  <a:pt x="12192000" y="1070236"/>
                  <a:pt x="12192000" y="1263967"/>
                  <a:pt x="12192000" y="1397156"/>
                </a:cubicBezTo>
                <a:lnTo>
                  <a:pt x="12192000" y="1444324"/>
                </a:lnTo>
                <a:lnTo>
                  <a:pt x="0" y="1444324"/>
                </a:lnTo>
                <a:lnTo>
                  <a:pt x="0" y="1391752"/>
                </a:lnTo>
                <a:cubicBezTo>
                  <a:pt x="0" y="792977"/>
                  <a:pt x="0" y="792977"/>
                  <a:pt x="0" y="792977"/>
                </a:cubicBezTo>
                <a:cubicBezTo>
                  <a:pt x="315913" y="635515"/>
                  <a:pt x="812800" y="491646"/>
                  <a:pt x="1492250" y="362504"/>
                </a:cubicBezTo>
                <a:cubicBezTo>
                  <a:pt x="2763838" y="121212"/>
                  <a:pt x="4300538" y="0"/>
                  <a:pt x="6099175" y="0"/>
                </a:cubicBezTo>
                <a:close/>
              </a:path>
            </a:pathLst>
          </a:custGeom>
          <a:solidFill>
            <a:srgbClr val="51931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3556">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2704939" y="209085"/>
            <a:ext cx="5504555" cy="520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t>全民创业的时代</a:t>
            </a:r>
          </a:p>
          <a:p>
            <a:pPr>
              <a:lnSpc>
                <a:spcPct val="150000"/>
              </a:lnSpc>
              <a:buNone/>
            </a:pPr>
            <a:r>
              <a:rPr lang="zh-CN" altLang="zh-CN" sz="2000" dirty="0"/>
              <a:t>农村充满着无限的生机！</a:t>
            </a:r>
          </a:p>
          <a:p>
            <a:pPr>
              <a:lnSpc>
                <a:spcPct val="150000"/>
              </a:lnSpc>
              <a:buNone/>
            </a:pPr>
            <a:r>
              <a:rPr lang="zh-CN" altLang="zh-CN" sz="2000" dirty="0"/>
              <a:t>好不容易从农村走出来，</a:t>
            </a:r>
          </a:p>
          <a:p>
            <a:pPr>
              <a:lnSpc>
                <a:spcPct val="150000"/>
              </a:lnSpc>
              <a:buNone/>
            </a:pPr>
            <a:r>
              <a:rPr lang="zh-CN" altLang="zh-CN" sz="2000" dirty="0"/>
              <a:t>现在竟有种强烈的冲动回农村去！</a:t>
            </a:r>
          </a:p>
          <a:p>
            <a:pPr>
              <a:lnSpc>
                <a:spcPct val="150000"/>
              </a:lnSpc>
              <a:buNone/>
            </a:pPr>
            <a:r>
              <a:rPr lang="zh-CN" altLang="zh-CN" sz="2000" dirty="0"/>
              <a:t>告别机车轰鸣的喧嚣</a:t>
            </a:r>
          </a:p>
          <a:p>
            <a:pPr>
              <a:lnSpc>
                <a:spcPct val="150000"/>
              </a:lnSpc>
              <a:buNone/>
            </a:pPr>
            <a:r>
              <a:rPr lang="zh-CN" altLang="zh-CN" sz="2000" dirty="0"/>
              <a:t>告别车水马龙的拥挤</a:t>
            </a:r>
          </a:p>
          <a:p>
            <a:pPr>
              <a:lnSpc>
                <a:spcPct val="150000"/>
              </a:lnSpc>
              <a:buNone/>
            </a:pPr>
            <a:r>
              <a:rPr lang="zh-CN" altLang="zh-CN" sz="2000" dirty="0"/>
              <a:t>告别难以企及的房价</a:t>
            </a:r>
          </a:p>
          <a:p>
            <a:pPr>
              <a:lnSpc>
                <a:spcPct val="150000"/>
              </a:lnSpc>
              <a:buNone/>
            </a:pPr>
            <a:r>
              <a:rPr lang="zh-CN" altLang="zh-CN" sz="2000" dirty="0"/>
              <a:t>回到小山村</a:t>
            </a:r>
          </a:p>
          <a:p>
            <a:pPr>
              <a:lnSpc>
                <a:spcPct val="150000"/>
              </a:lnSpc>
              <a:buNone/>
            </a:pPr>
            <a:r>
              <a:rPr lang="zh-CN" altLang="zh-CN" sz="2000" dirty="0"/>
              <a:t>承包一大片地</a:t>
            </a:r>
          </a:p>
          <a:p>
            <a:pPr>
              <a:lnSpc>
                <a:spcPct val="150000"/>
              </a:lnSpc>
              <a:buNone/>
            </a:pPr>
            <a:r>
              <a:rPr lang="zh-CN" altLang="zh-CN" sz="2000" dirty="0"/>
              <a:t>当一个现代化农民</a:t>
            </a:r>
            <a:endParaRPr lang="zh-CN" altLang="zh-CN" sz="2000" dirty="0"/>
          </a:p>
        </p:txBody>
      </p:sp>
      <p:sp>
        <p:nvSpPr>
          <p:cNvPr id="73" name="Freeform 5"/>
          <p:cNvSpPr>
            <a:spLocks/>
          </p:cNvSpPr>
          <p:nvPr/>
        </p:nvSpPr>
        <p:spPr bwMode="auto">
          <a:xfrm>
            <a:off x="7455370" y="2316690"/>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74" name="组合 73"/>
          <p:cNvGrpSpPr/>
          <p:nvPr/>
        </p:nvGrpSpPr>
        <p:grpSpPr>
          <a:xfrm>
            <a:off x="8992707" y="1740384"/>
            <a:ext cx="1113973" cy="1113971"/>
            <a:chOff x="6710476" y="1888212"/>
            <a:chExt cx="1113973" cy="1113971"/>
          </a:xfrm>
          <a:solidFill>
            <a:srgbClr val="FFE22C"/>
          </a:solidFill>
        </p:grpSpPr>
        <p:sp>
          <p:nvSpPr>
            <p:cNvPr id="75" name="Oval 13"/>
            <p:cNvSpPr/>
            <p:nvPr/>
          </p:nvSpPr>
          <p:spPr>
            <a:xfrm>
              <a:off x="6710476" y="1888212"/>
              <a:ext cx="1113973" cy="1113971"/>
            </a:xfrm>
            <a:prstGeom prst="ellipse">
              <a:avLst/>
            </a:prstGeom>
            <a:solidFill>
              <a:schemeClr val="bg1"/>
            </a:solidFill>
            <a:ln w="38100">
              <a:solidFill>
                <a:srgbClr val="FFE22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微软雅黑" panose="020B0503020204020204" pitchFamily="34" charset="-122"/>
                <a:ea typeface="微软雅黑" panose="020B0503020204020204" pitchFamily="34" charset="-122"/>
              </a:endParaRPr>
            </a:p>
          </p:txBody>
        </p:sp>
        <p:grpSp>
          <p:nvGrpSpPr>
            <p:cNvPr id="76" name="Group 55"/>
            <p:cNvGrpSpPr/>
            <p:nvPr/>
          </p:nvGrpSpPr>
          <p:grpSpPr>
            <a:xfrm>
              <a:off x="7004202" y="2137989"/>
              <a:ext cx="526521" cy="518164"/>
              <a:chOff x="1587575" y="2265358"/>
              <a:chExt cx="314468" cy="309477"/>
            </a:xfrm>
            <a:grpFill/>
          </p:grpSpPr>
          <p:sp>
            <p:nvSpPr>
              <p:cNvPr id="7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7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grpSp>
        <p:nvGrpSpPr>
          <p:cNvPr id="79" name="组合 78"/>
          <p:cNvGrpSpPr/>
          <p:nvPr/>
        </p:nvGrpSpPr>
        <p:grpSpPr>
          <a:xfrm>
            <a:off x="6649783" y="1740384"/>
            <a:ext cx="1113973" cy="1113971"/>
            <a:chOff x="4367552" y="1888212"/>
            <a:chExt cx="1113973" cy="1113971"/>
          </a:xfrm>
          <a:solidFill>
            <a:srgbClr val="A3C718"/>
          </a:solidFill>
        </p:grpSpPr>
        <p:sp>
          <p:nvSpPr>
            <p:cNvPr id="80" name="Oval 14"/>
            <p:cNvSpPr/>
            <p:nvPr/>
          </p:nvSpPr>
          <p:spPr>
            <a:xfrm>
              <a:off x="4367552" y="1888212"/>
              <a:ext cx="1113973" cy="1113971"/>
            </a:xfrm>
            <a:prstGeom prst="ellipse">
              <a:avLst/>
            </a:prstGeom>
            <a:solidFill>
              <a:schemeClr val="bg1"/>
            </a:solidFill>
            <a:ln w="38100">
              <a:solidFill>
                <a:srgbClr val="A3C71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微软雅黑" panose="020B0503020204020204" pitchFamily="34" charset="-122"/>
                <a:ea typeface="微软雅黑" panose="020B0503020204020204" pitchFamily="34" charset="-122"/>
              </a:endParaRPr>
            </a:p>
          </p:txBody>
        </p:sp>
        <p:sp>
          <p:nvSpPr>
            <p:cNvPr id="81" name="Freeform 62"/>
            <p:cNvSpPr>
              <a:spLocks noEditPoints="1"/>
            </p:cNvSpPr>
            <p:nvPr/>
          </p:nvSpPr>
          <p:spPr bwMode="auto">
            <a:xfrm>
              <a:off x="4764643" y="2181656"/>
              <a:ext cx="319790" cy="430830"/>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7435468" y="1223307"/>
            <a:ext cx="1788893" cy="1788891"/>
            <a:chOff x="5173139" y="1322888"/>
            <a:chExt cx="1788893" cy="1788891"/>
          </a:xfrm>
          <a:solidFill>
            <a:srgbClr val="FF3BBE"/>
          </a:solidFill>
        </p:grpSpPr>
        <p:sp>
          <p:nvSpPr>
            <p:cNvPr id="83" name="Oval 11"/>
            <p:cNvSpPr/>
            <p:nvPr/>
          </p:nvSpPr>
          <p:spPr>
            <a:xfrm>
              <a:off x="5173139" y="1322888"/>
              <a:ext cx="1788893" cy="1788891"/>
            </a:xfrm>
            <a:prstGeom prst="ellipse">
              <a:avLst/>
            </a:prstGeom>
            <a:solidFill>
              <a:schemeClr val="bg1"/>
            </a:solidFill>
            <a:ln w="38100" cmpd="sng">
              <a:solidFill>
                <a:srgbClr val="FF3BB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84" name="Group 47"/>
            <p:cNvGrpSpPr/>
            <p:nvPr/>
          </p:nvGrpSpPr>
          <p:grpSpPr>
            <a:xfrm>
              <a:off x="5744854" y="1812677"/>
              <a:ext cx="645463" cy="809312"/>
              <a:chOff x="5106627" y="2260366"/>
              <a:chExt cx="324452" cy="406813"/>
            </a:xfrm>
            <a:grpFill/>
          </p:grpSpPr>
          <p:sp>
            <p:nvSpPr>
              <p:cNvPr id="85" name="Freeform 80"/>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86" name="Freeform 81"/>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87" name="Freeform 82"/>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96"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grpSp>
        <p:nvGrpSpPr>
          <p:cNvPr id="97" name="组合 96"/>
          <p:cNvGrpSpPr/>
          <p:nvPr/>
        </p:nvGrpSpPr>
        <p:grpSpPr>
          <a:xfrm>
            <a:off x="8621254" y="2608550"/>
            <a:ext cx="1459644" cy="1459644"/>
            <a:chOff x="6339023" y="2756378"/>
            <a:chExt cx="1459644" cy="1459644"/>
          </a:xfrm>
          <a:solidFill>
            <a:srgbClr val="519315"/>
          </a:solidFill>
        </p:grpSpPr>
        <p:sp>
          <p:nvSpPr>
            <p:cNvPr id="98" name="Oval 12"/>
            <p:cNvSpPr/>
            <p:nvPr/>
          </p:nvSpPr>
          <p:spPr>
            <a:xfrm>
              <a:off x="6339023" y="2756378"/>
              <a:ext cx="1459644" cy="1459644"/>
            </a:xfrm>
            <a:prstGeom prst="ellipse">
              <a:avLst/>
            </a:prstGeom>
            <a:solidFill>
              <a:schemeClr val="bg1"/>
            </a:solidFill>
            <a:ln w="38100">
              <a:solidFill>
                <a:srgbClr val="5193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121920"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100" name="Group 101"/>
            <p:cNvGrpSpPr/>
            <p:nvPr/>
          </p:nvGrpSpPr>
          <p:grpSpPr>
            <a:xfrm>
              <a:off x="6726845" y="3144200"/>
              <a:ext cx="684000" cy="684000"/>
              <a:chOff x="6352022" y="2360197"/>
              <a:chExt cx="406813" cy="406813"/>
            </a:xfrm>
            <a:grpFill/>
          </p:grpSpPr>
          <p:sp>
            <p:nvSpPr>
              <p:cNvPr id="101"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sp>
            <p:nvSpPr>
              <p:cNvPr id="102"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sp>
            <p:nvSpPr>
              <p:cNvPr id="108"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微软雅黑" panose="020B0503020204020204" pitchFamily="34" charset="-122"/>
                  <a:ea typeface="微软雅黑" panose="020B0503020204020204" pitchFamily="34" charset="-122"/>
                </a:endParaRPr>
              </a:p>
            </p:txBody>
          </p:sp>
        </p:grpSp>
      </p:grpSp>
      <p:grpSp>
        <p:nvGrpSpPr>
          <p:cNvPr id="109" name="组合 108"/>
          <p:cNvGrpSpPr/>
          <p:nvPr/>
        </p:nvGrpSpPr>
        <p:grpSpPr>
          <a:xfrm>
            <a:off x="6661334" y="2608550"/>
            <a:ext cx="1459644" cy="1459644"/>
            <a:chOff x="4379103" y="2756378"/>
            <a:chExt cx="1459644" cy="1459644"/>
          </a:xfrm>
          <a:solidFill>
            <a:srgbClr val="42C0FF"/>
          </a:solidFill>
        </p:grpSpPr>
        <p:sp>
          <p:nvSpPr>
            <p:cNvPr id="113" name="Oval 15"/>
            <p:cNvSpPr/>
            <p:nvPr/>
          </p:nvSpPr>
          <p:spPr>
            <a:xfrm>
              <a:off x="4379103" y="2756378"/>
              <a:ext cx="1459644" cy="1459644"/>
            </a:xfrm>
            <a:prstGeom prst="ellipse">
              <a:avLst/>
            </a:prstGeom>
            <a:solidFill>
              <a:schemeClr val="bg1"/>
            </a:solidFill>
            <a:ln w="38100">
              <a:solidFill>
                <a:srgbClr val="42C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微软雅黑" panose="020B0503020204020204" pitchFamily="34" charset="-122"/>
                <a:ea typeface="微软雅黑" panose="020B0503020204020204" pitchFamily="34" charset="-122"/>
              </a:endParaRPr>
            </a:p>
          </p:txBody>
        </p:sp>
        <p:grpSp>
          <p:nvGrpSpPr>
            <p:cNvPr id="114" name="Group 52"/>
            <p:cNvGrpSpPr/>
            <p:nvPr/>
          </p:nvGrpSpPr>
          <p:grpSpPr>
            <a:xfrm>
              <a:off x="4883442" y="3199655"/>
              <a:ext cx="488611" cy="635193"/>
              <a:chOff x="6421904" y="4798576"/>
              <a:chExt cx="299494" cy="389342"/>
            </a:xfrm>
            <a:grpFill/>
          </p:grpSpPr>
          <p:sp>
            <p:nvSpPr>
              <p:cNvPr id="118"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19"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146417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slide(fromBottom)">
                                      <p:cBhvr>
                                        <p:cTn id="12" dur="500"/>
                                        <p:tgtEl>
                                          <p:spTgt spid="53"/>
                                        </p:tgtEl>
                                      </p:cBhvr>
                                    </p:animEffect>
                                  </p:childTnLst>
                                </p:cTn>
                              </p:par>
                              <p:par>
                                <p:cTn id="13" presetID="12" presetClass="entr" presetSubtype="4"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Effect transition="in" filter="slide(fromBottom)">
                                      <p:cBhvr>
                                        <p:cTn id="15" dur="500"/>
                                        <p:tgtEl>
                                          <p:spTgt spid="58"/>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barn(outVertical)">
                                      <p:cBhvr>
                                        <p:cTn id="19" dur="500"/>
                                        <p:tgtEl>
                                          <p:spTgt spid="7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down)">
                                      <p:cBhvr>
                                        <p:cTn id="23" dur="1000"/>
                                        <p:tgtEl>
                                          <p:spTgt spid="73"/>
                                        </p:tgtEl>
                                      </p:cBhvr>
                                    </p:animEffect>
                                  </p:childTnLst>
                                </p:cTn>
                              </p:par>
                            </p:childTnLst>
                          </p:cTn>
                        </p:par>
                        <p:par>
                          <p:cTn id="24" fill="hold">
                            <p:stCondLst>
                              <p:cond delay="3000"/>
                            </p:stCondLst>
                            <p:childTnLst>
                              <p:par>
                                <p:cTn id="25" presetID="23" presetClass="entr" presetSubtype="16" fill="hold" nodeType="after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p:cTn id="27" dur="500" fill="hold"/>
                                        <p:tgtEl>
                                          <p:spTgt spid="82"/>
                                        </p:tgtEl>
                                        <p:attrNameLst>
                                          <p:attrName>ppt_w</p:attrName>
                                        </p:attrNameLst>
                                      </p:cBhvr>
                                      <p:tavLst>
                                        <p:tav tm="0">
                                          <p:val>
                                            <p:fltVal val="0"/>
                                          </p:val>
                                        </p:tav>
                                        <p:tav tm="100000">
                                          <p:val>
                                            <p:strVal val="#ppt_w"/>
                                          </p:val>
                                        </p:tav>
                                      </p:tavLst>
                                    </p:anim>
                                    <p:anim calcmode="lin" valueType="num">
                                      <p:cBhvr>
                                        <p:cTn id="28" dur="500" fill="hold"/>
                                        <p:tgtEl>
                                          <p:spTgt spid="82"/>
                                        </p:tgtEl>
                                        <p:attrNameLst>
                                          <p:attrName>ppt_h</p:attrName>
                                        </p:attrNameLst>
                                      </p:cBhvr>
                                      <p:tavLst>
                                        <p:tav tm="0">
                                          <p:val>
                                            <p:fltVal val="0"/>
                                          </p:val>
                                        </p:tav>
                                        <p:tav tm="100000">
                                          <p:val>
                                            <p:strVal val="#ppt_h"/>
                                          </p:val>
                                        </p:tav>
                                      </p:tavLst>
                                    </p:anim>
                                  </p:childTnLst>
                                </p:cTn>
                              </p:par>
                            </p:childTnLst>
                          </p:cTn>
                        </p:par>
                        <p:par>
                          <p:cTn id="29" fill="hold">
                            <p:stCondLst>
                              <p:cond delay="3500"/>
                            </p:stCondLst>
                            <p:childTnLst>
                              <p:par>
                                <p:cTn id="30" presetID="23" presetClass="entr" presetSubtype="16"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p:cTn id="32" dur="500" fill="hold"/>
                                        <p:tgtEl>
                                          <p:spTgt spid="97"/>
                                        </p:tgtEl>
                                        <p:attrNameLst>
                                          <p:attrName>ppt_w</p:attrName>
                                        </p:attrNameLst>
                                      </p:cBhvr>
                                      <p:tavLst>
                                        <p:tav tm="0">
                                          <p:val>
                                            <p:fltVal val="0"/>
                                          </p:val>
                                        </p:tav>
                                        <p:tav tm="100000">
                                          <p:val>
                                            <p:strVal val="#ppt_w"/>
                                          </p:val>
                                        </p:tav>
                                      </p:tavLst>
                                    </p:anim>
                                    <p:anim calcmode="lin" valueType="num">
                                      <p:cBhvr>
                                        <p:cTn id="33" dur="500" fill="hold"/>
                                        <p:tgtEl>
                                          <p:spTgt spid="97"/>
                                        </p:tgtEl>
                                        <p:attrNameLst>
                                          <p:attrName>ppt_h</p:attrName>
                                        </p:attrNameLst>
                                      </p:cBhvr>
                                      <p:tavLst>
                                        <p:tav tm="0">
                                          <p:val>
                                            <p:fltVal val="0"/>
                                          </p:val>
                                        </p:tav>
                                        <p:tav tm="100000">
                                          <p:val>
                                            <p:strVal val="#ppt_h"/>
                                          </p:val>
                                        </p:tav>
                                      </p:tavLst>
                                    </p:anim>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09"/>
                                        </p:tgtEl>
                                        <p:attrNameLst>
                                          <p:attrName>style.visibility</p:attrName>
                                        </p:attrNameLst>
                                      </p:cBhvr>
                                      <p:to>
                                        <p:strVal val="visible"/>
                                      </p:to>
                                    </p:set>
                                    <p:anim calcmode="lin" valueType="num">
                                      <p:cBhvr>
                                        <p:cTn id="37" dur="500" fill="hold"/>
                                        <p:tgtEl>
                                          <p:spTgt spid="109"/>
                                        </p:tgtEl>
                                        <p:attrNameLst>
                                          <p:attrName>ppt_w</p:attrName>
                                        </p:attrNameLst>
                                      </p:cBhvr>
                                      <p:tavLst>
                                        <p:tav tm="0">
                                          <p:val>
                                            <p:fltVal val="0"/>
                                          </p:val>
                                        </p:tav>
                                        <p:tav tm="100000">
                                          <p:val>
                                            <p:strVal val="#ppt_w"/>
                                          </p:val>
                                        </p:tav>
                                      </p:tavLst>
                                    </p:anim>
                                    <p:anim calcmode="lin" valueType="num">
                                      <p:cBhvr>
                                        <p:cTn id="38" dur="500" fill="hold"/>
                                        <p:tgtEl>
                                          <p:spTgt spid="10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3" presetClass="entr" presetSubtype="16"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p:cTn id="47" dur="500" fill="hold"/>
                                        <p:tgtEl>
                                          <p:spTgt spid="79"/>
                                        </p:tgtEl>
                                        <p:attrNameLst>
                                          <p:attrName>ppt_w</p:attrName>
                                        </p:attrNameLst>
                                      </p:cBhvr>
                                      <p:tavLst>
                                        <p:tav tm="0">
                                          <p:val>
                                            <p:fltVal val="0"/>
                                          </p:val>
                                        </p:tav>
                                        <p:tav tm="100000">
                                          <p:val>
                                            <p:strVal val="#ppt_w"/>
                                          </p:val>
                                        </p:tav>
                                      </p:tavLst>
                                    </p:anim>
                                    <p:anim calcmode="lin" valueType="num">
                                      <p:cBhvr>
                                        <p:cTn id="48" dur="500" fill="hold"/>
                                        <p:tgtEl>
                                          <p:spTgt spid="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2" grpId="0"/>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390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b="1" dirty="0" smtClean="0"/>
              <a:t>（</a:t>
            </a:r>
            <a:r>
              <a:rPr lang="zh-CN" altLang="en-US" sz="2000" b="1" dirty="0" smtClean="0"/>
              <a:t>四</a:t>
            </a:r>
            <a:r>
              <a:rPr lang="zh-CN" altLang="zh-CN" sz="2000" b="1" dirty="0" smtClean="0"/>
              <a:t>）</a:t>
            </a:r>
            <a:r>
              <a:rPr lang="zh-CN" altLang="zh-CN" sz="2000" b="1" dirty="0"/>
              <a:t>农村宅基地的“三权分置</a:t>
            </a:r>
          </a:p>
          <a:p>
            <a:pPr>
              <a:lnSpc>
                <a:spcPct val="150000"/>
              </a:lnSpc>
              <a:buNone/>
            </a:pPr>
            <a:r>
              <a:rPr lang="en-US" altLang="zh-CN" sz="2000" dirty="0"/>
              <a:t>   </a:t>
            </a:r>
            <a:r>
              <a:rPr lang="en-US" altLang="zh-CN" sz="2000" dirty="0" smtClean="0"/>
              <a:t>    </a:t>
            </a:r>
            <a:r>
              <a:rPr lang="zh-CN" altLang="zh-CN" sz="2000" dirty="0"/>
              <a:t>农村宅基地的“三权分置”指的是宅基地的所有权、资格权、使用权，主要目的是活用农村宅基地，让农民能够将闲置的宅基地变成可以直观感受到的财产性收入！</a:t>
            </a:r>
          </a:p>
          <a:p>
            <a:pPr>
              <a:lnSpc>
                <a:spcPct val="150000"/>
              </a:lnSpc>
              <a:buNone/>
            </a:pPr>
            <a:r>
              <a:rPr lang="zh-CN" altLang="zh-CN" sz="2000" dirty="0"/>
              <a:t>原先宅基地的使用权被限定在农村农户或个人使用。而从“适度放活宅基地使用权”可以看出新政策的方向，意味国家再探索宅基地未来方向可能是，农村宅基地的使用权将放宽放活，不再局限农民使用，存在使用权适度条件转化，当然仅限于使用权。而且重点的适度，这个适度还得根据国家具体政策落实，才能划分界限。同时明确表态了城里人到农村买宅基地是绝对不允许的。</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31192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38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b="1" dirty="0"/>
              <a:t>（五）新《中华人民共和国土地管理法</a:t>
            </a:r>
            <a:r>
              <a:rPr lang="en-US" altLang="zh-CN" sz="2000" b="1" dirty="0"/>
              <a:t>(</a:t>
            </a:r>
            <a:r>
              <a:rPr lang="zh-CN" altLang="zh-CN" sz="2000" b="1" dirty="0"/>
              <a:t>修正案</a:t>
            </a:r>
            <a:r>
              <a:rPr lang="en-US" altLang="zh-CN" sz="2000" b="1" dirty="0"/>
              <a:t>)</a:t>
            </a:r>
            <a:r>
              <a:rPr lang="zh-CN" altLang="zh-CN" sz="2000" b="1" dirty="0"/>
              <a:t>》的解读</a:t>
            </a:r>
            <a:endParaRPr lang="zh-CN" altLang="zh-CN" sz="2000" dirty="0"/>
          </a:p>
          <a:p>
            <a:pPr>
              <a:lnSpc>
                <a:spcPct val="150000"/>
              </a:lnSpc>
              <a:buNone/>
            </a:pPr>
            <a:r>
              <a:rPr lang="en-US" altLang="zh-CN" sz="2000" dirty="0"/>
              <a:t>    </a:t>
            </a:r>
            <a:r>
              <a:rPr lang="en-US" altLang="zh-CN" sz="2000" dirty="0" smtClean="0"/>
              <a:t>   </a:t>
            </a:r>
            <a:r>
              <a:rPr lang="zh-CN" altLang="zh-CN" sz="2000" dirty="0" smtClean="0"/>
              <a:t>原</a:t>
            </a:r>
            <a:r>
              <a:rPr lang="zh-CN" altLang="zh-CN" sz="2000" dirty="0"/>
              <a:t>《土地管理法》是</a:t>
            </a:r>
            <a:r>
              <a:rPr lang="en-US" altLang="zh-CN" sz="2000" dirty="0"/>
              <a:t>1986</a:t>
            </a:r>
            <a:r>
              <a:rPr lang="zh-CN" altLang="zh-CN" sz="2000" dirty="0"/>
              <a:t>年第六届全国人大常委会第十六次会议通过的，至今试行已经超过三十年了。这三十年以来，我国发生了巨大的变化，虽然在国务院的行政法规适时更新土地管理制度，但是法规的制订需要遵守法律的规定，因而这一次《土地管理法》的修改对我国来说是一个具有重要意义的事情。同时，对全国人们来说，也是与自己息息相关的事情。土地是保障民生的一部分，有土地才能建房，有房子才有“家”。下面，就带大家来系统学习一下新《土地管理法</a:t>
            </a:r>
            <a:r>
              <a:rPr lang="en-US" altLang="zh-CN" sz="2000" dirty="0"/>
              <a:t>(</a:t>
            </a:r>
            <a:r>
              <a:rPr lang="zh-CN" altLang="zh-CN" sz="2000" dirty="0"/>
              <a:t>修正案</a:t>
            </a:r>
            <a:r>
              <a:rPr lang="en-US" altLang="zh-CN" sz="2000" dirty="0"/>
              <a:t>)</a:t>
            </a:r>
            <a:r>
              <a:rPr lang="zh-CN" altLang="zh-CN" sz="2000" dirty="0"/>
              <a:t>》的相关内容。这次修改主要涉及哪些内容</a:t>
            </a:r>
            <a:r>
              <a:rPr lang="en-US" altLang="zh-CN" sz="2000" dirty="0"/>
              <a:t>?</a:t>
            </a:r>
            <a:endParaRPr lang="zh-CN" altLang="zh-CN" sz="2000" dirty="0"/>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0294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535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b="1" dirty="0"/>
              <a:t>1</a:t>
            </a:r>
            <a:r>
              <a:rPr lang="zh-CN" altLang="zh-CN" sz="2000" b="1" dirty="0"/>
              <a:t>、立法的目的新增了节约集约和合理利用土地的目的</a:t>
            </a:r>
          </a:p>
          <a:p>
            <a:pPr>
              <a:lnSpc>
                <a:spcPct val="150000"/>
              </a:lnSpc>
              <a:buNone/>
            </a:pPr>
            <a:r>
              <a:rPr lang="en-US" altLang="zh-CN" sz="2000" dirty="0"/>
              <a:t>    </a:t>
            </a:r>
            <a:r>
              <a:rPr lang="en-US" altLang="zh-CN" sz="2000" dirty="0" smtClean="0"/>
              <a:t>  </a:t>
            </a:r>
            <a:r>
              <a:rPr lang="zh-CN" altLang="zh-CN" sz="2000" dirty="0" smtClean="0"/>
              <a:t>《</a:t>
            </a:r>
            <a:r>
              <a:rPr lang="zh-CN" altLang="zh-CN" sz="2000" dirty="0"/>
              <a:t>中华人民共和国土地管理法</a:t>
            </a:r>
            <a:r>
              <a:rPr lang="en-US" altLang="zh-CN" sz="2000" dirty="0"/>
              <a:t>(</a:t>
            </a:r>
            <a:r>
              <a:rPr lang="zh-CN" altLang="zh-CN" sz="2000" dirty="0"/>
              <a:t>修正案</a:t>
            </a:r>
            <a:r>
              <a:rPr lang="en-US" altLang="zh-CN" sz="2000" dirty="0"/>
              <a:t>)</a:t>
            </a:r>
            <a:r>
              <a:rPr lang="zh-CN" altLang="zh-CN" sz="2000" dirty="0"/>
              <a:t>》 </a:t>
            </a:r>
            <a:r>
              <a:rPr lang="en-US" altLang="zh-CN" sz="2000" dirty="0"/>
              <a:t>(</a:t>
            </a:r>
            <a:r>
              <a:rPr lang="zh-CN" altLang="zh-CN" sz="2000" dirty="0"/>
              <a:t>以下简称《修正案》</a:t>
            </a:r>
            <a:r>
              <a:rPr lang="en-US" altLang="zh-CN" sz="2000" dirty="0"/>
              <a:t>)</a:t>
            </a:r>
            <a:r>
              <a:rPr lang="zh-CN" altLang="zh-CN" sz="2000" dirty="0"/>
              <a:t>第一条规定，为了加强土地管理，维护土地的社会主义公有制，保护、开发土地资源，合理利用土地，</a:t>
            </a:r>
            <a:r>
              <a:rPr lang="zh-CN" altLang="zh-CN" sz="2000" dirty="0">
                <a:solidFill>
                  <a:srgbClr val="FF0000"/>
                </a:solidFill>
              </a:rPr>
              <a:t>节约集约和合理利用土地</a:t>
            </a:r>
            <a:r>
              <a:rPr lang="zh-CN" altLang="zh-CN" sz="2000" dirty="0"/>
              <a:t>，切实保护耕地，促进社会经济的可持续发展，根据宪法，制定本法。</a:t>
            </a:r>
          </a:p>
          <a:p>
            <a:pPr>
              <a:lnSpc>
                <a:spcPct val="150000"/>
              </a:lnSpc>
              <a:buNone/>
            </a:pPr>
            <a:r>
              <a:rPr lang="en-US" altLang="zh-CN" sz="2000" dirty="0" smtClean="0"/>
              <a:t>       </a:t>
            </a:r>
            <a:r>
              <a:rPr lang="zh-CN" altLang="zh-CN" sz="2000" dirty="0" smtClean="0"/>
              <a:t>原</a:t>
            </a:r>
            <a:r>
              <a:rPr lang="zh-CN" altLang="zh-CN" sz="2000" dirty="0"/>
              <a:t>《土地管理法》第一条规定，为了加强土地管理，维护土地的社会主义公有制，保护、开发土地资源，合理利用土地，切实保护耕地，促进社会经济的可持续发展，根据宪法，制定本法。</a:t>
            </a:r>
          </a:p>
          <a:p>
            <a:pPr>
              <a:lnSpc>
                <a:spcPct val="150000"/>
              </a:lnSpc>
              <a:buNone/>
            </a:pPr>
            <a:r>
              <a:rPr lang="en-US" altLang="zh-CN" sz="2000" dirty="0" smtClean="0"/>
              <a:t>      </a:t>
            </a:r>
            <a:r>
              <a:rPr lang="zh-CN" altLang="zh-CN" sz="2000" dirty="0" smtClean="0"/>
              <a:t>《修正案》</a:t>
            </a:r>
            <a:r>
              <a:rPr lang="zh-CN" altLang="zh-CN" sz="2000" dirty="0"/>
              <a:t>第一条比原有第一条相比，我们能够发现新增了</a:t>
            </a:r>
            <a:r>
              <a:rPr lang="zh-CN" altLang="zh-CN" sz="2000" dirty="0">
                <a:solidFill>
                  <a:srgbClr val="FF0000"/>
                </a:solidFill>
              </a:rPr>
              <a:t>节约集约和合理利用土地的目的</a:t>
            </a:r>
            <a:r>
              <a:rPr lang="zh-CN" altLang="zh-CN" sz="2000" dirty="0"/>
              <a:t>，也就是说《土地管理法》</a:t>
            </a:r>
            <a:r>
              <a:rPr lang="en-US" altLang="zh-CN" sz="2000" dirty="0"/>
              <a:t>(</a:t>
            </a:r>
            <a:r>
              <a:rPr lang="zh-CN" altLang="zh-CN" sz="2000" dirty="0"/>
              <a:t>修正案</a:t>
            </a:r>
            <a:r>
              <a:rPr lang="en-US" altLang="zh-CN" sz="2000" dirty="0"/>
              <a:t>)</a:t>
            </a:r>
            <a:r>
              <a:rPr lang="zh-CN" altLang="zh-CN" sz="2000" dirty="0"/>
              <a:t>的目的除了加强土地管理之外，也是为了防止土地的过分滥用，造成土地的大量流失或者浪费。</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029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ox(in)">
                                      <p:cBhvr>
                                        <p:cTn id="7" dur="20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891052" cy="52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b="1" dirty="0"/>
              <a:t>2</a:t>
            </a:r>
            <a:r>
              <a:rPr lang="zh-CN" altLang="zh-CN" sz="2000" b="1" dirty="0"/>
              <a:t>、国家实行土地督察制度。</a:t>
            </a:r>
          </a:p>
          <a:p>
            <a:pPr>
              <a:lnSpc>
                <a:spcPct val="150000"/>
              </a:lnSpc>
              <a:buNone/>
            </a:pPr>
            <a:r>
              <a:rPr lang="en-US" altLang="zh-CN" sz="2000" dirty="0"/>
              <a:t>    </a:t>
            </a:r>
            <a:r>
              <a:rPr lang="zh-CN" altLang="zh-CN" sz="2000" dirty="0"/>
              <a:t>《修正案》第二条规定，增加一条，作为第六条</a:t>
            </a:r>
            <a:r>
              <a:rPr lang="en-US" altLang="zh-CN" sz="2000" dirty="0"/>
              <a:t>:</a:t>
            </a:r>
            <a:r>
              <a:rPr lang="zh-CN" altLang="zh-CN" sz="2000" dirty="0"/>
              <a:t>“</a:t>
            </a:r>
            <a:r>
              <a:rPr lang="zh-CN" altLang="zh-CN" sz="2000" dirty="0">
                <a:solidFill>
                  <a:srgbClr val="FF0000"/>
                </a:solidFill>
              </a:rPr>
              <a:t>国家实行土地督察制度。</a:t>
            </a:r>
            <a:r>
              <a:rPr lang="zh-CN" altLang="zh-CN" sz="2000" dirty="0"/>
              <a:t>国务院设立国家土地总督察，代表国务院对省、自治区、直辖市人民政府和国务院确定的其他城市人民政府土地利用和管理情况进行监督检查。”也就是说，将原本隶属于自然资源部的一项对土地进行审查、批准、监督检查中的监督检查职能分化出来，由国务院另行设立机构进行行使，从而避免自然资源内部自己审批自己监督的行为，其目的也是为了保护土地，更好地监督土地的审批和利用。国务院设立国家土地总督察，代表国务院对各省、自治区、直辖市人民政府和国务院确定的其他城市人民政府，也就是说土地督察制度暂时只在国务院实行，各地并不单独建立各地的土地督察机构，仍由原当地人民政府对征地拆迁的行为进行监督。如果当地老百姓对征收拆迁行为不满的，想要提起检举、批评，或者要求对征地行为进行检查监督的主体仍是当地的人民政府。</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02946"/>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amond(in)">
                                      <p:cBhvr>
                                        <p:cTn id="7" dur="20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333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a:t> </a:t>
            </a:r>
            <a:r>
              <a:rPr lang="en-US" altLang="zh-CN" sz="2000" b="1" dirty="0"/>
              <a:t>3</a:t>
            </a:r>
            <a:r>
              <a:rPr lang="zh-CN" altLang="zh-CN" sz="2000" b="1" dirty="0"/>
              <a:t>、在土地征收方面土地管理法修改做了三个方面完善。</a:t>
            </a:r>
          </a:p>
          <a:p>
            <a:pPr>
              <a:lnSpc>
                <a:spcPct val="150000"/>
              </a:lnSpc>
              <a:buNone/>
            </a:pPr>
            <a:r>
              <a:rPr lang="en-US" altLang="zh-CN" sz="2000" dirty="0">
                <a:solidFill>
                  <a:srgbClr val="FF0000"/>
                </a:solidFill>
              </a:rPr>
              <a:t>    </a:t>
            </a:r>
            <a:r>
              <a:rPr lang="en-US" altLang="zh-CN" sz="2000" dirty="0" smtClean="0">
                <a:solidFill>
                  <a:srgbClr val="FF0000"/>
                </a:solidFill>
              </a:rPr>
              <a:t>   </a:t>
            </a:r>
            <a:r>
              <a:rPr lang="zh-CN" altLang="zh-CN" sz="2000" dirty="0" smtClean="0">
                <a:solidFill>
                  <a:srgbClr val="FF0000"/>
                </a:solidFill>
              </a:rPr>
              <a:t>第一</a:t>
            </a:r>
            <a:r>
              <a:rPr lang="zh-CN" altLang="zh-CN" sz="2000" dirty="0">
                <a:solidFill>
                  <a:srgbClr val="FF0000"/>
                </a:solidFill>
              </a:rPr>
              <a:t>，首次对土地征收的公共利益进行明确界定</a:t>
            </a:r>
            <a:r>
              <a:rPr lang="zh-CN" altLang="zh-CN" sz="2000" dirty="0"/>
              <a:t>，因为原来宪法和土地管理法都规定国家为了公共利益的需要可以征地，但是什么是公共利益</a:t>
            </a:r>
            <a:r>
              <a:rPr lang="en-US" altLang="zh-CN" sz="2000" dirty="0"/>
              <a:t>?</a:t>
            </a:r>
            <a:r>
              <a:rPr lang="zh-CN" altLang="zh-CN" sz="2000" dirty="0"/>
              <a:t>长期以来没有明确的法律规定，特别是土地管理法又规定，任何单位和个人使用土地必须使用国有土地，所以导致了征收成为获得土地的唯一途径。这次在总结试点经验的基础上，</a:t>
            </a:r>
            <a:r>
              <a:rPr lang="zh-CN" altLang="zh-CN" sz="2000" dirty="0">
                <a:solidFill>
                  <a:srgbClr val="FF0000"/>
                </a:solidFill>
              </a:rPr>
              <a:t>采用列举的方式，因军事外交，政府组织实施的基础设施建设、公益事业、扶贫搬迁和保障性安居工程，以及成片开发建设等六种情况确需要整地的可以依法实施征收。</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5941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plus(in)">
                                      <p:cBhvr>
                                        <p:cTn id="7" dur="20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28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b="1" dirty="0" smtClean="0"/>
              <a:t>      </a:t>
            </a:r>
            <a:r>
              <a:rPr lang="zh-CN" altLang="zh-CN" sz="2000" dirty="0" smtClean="0">
                <a:solidFill>
                  <a:srgbClr val="FF0000"/>
                </a:solidFill>
              </a:rPr>
              <a:t>第二</a:t>
            </a:r>
            <a:r>
              <a:rPr lang="zh-CN" altLang="zh-CN" sz="2000" dirty="0">
                <a:solidFill>
                  <a:srgbClr val="FF0000"/>
                </a:solidFill>
              </a:rPr>
              <a:t>，土地管理法首次明确了土地征收补偿的基本原则，是保障被征地农民原有生活水平不降低，长远生计有保障。</a:t>
            </a:r>
            <a:r>
              <a:rPr lang="zh-CN" altLang="zh-CN" sz="2000" dirty="0"/>
              <a:t>这样一个规定就改变过去以土地征收的原用途来确定土地补偿，以年产值倍数法来确定土地补偿费和安置补助费的做法，以区片综合地价取代原来的土地年产值倍数法。另外在原来的土地补偿费、安置补偿费、地上附着物三项基础上又增加了农村村民住宅补偿和社会保障费，这样就从法律上为被征地农民构建了一个更加完善的保障体系。</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5941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10094252" cy="529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solidFill>
                  <a:srgbClr val="FF0000"/>
                </a:solidFill>
              </a:rPr>
              <a:t> </a:t>
            </a:r>
            <a:r>
              <a:rPr lang="en-US" altLang="zh-CN" sz="2000" dirty="0" smtClean="0">
                <a:solidFill>
                  <a:srgbClr val="FF0000"/>
                </a:solidFill>
              </a:rPr>
              <a:t>      </a:t>
            </a:r>
            <a:r>
              <a:rPr lang="zh-CN" altLang="zh-CN" sz="2000" dirty="0" smtClean="0">
                <a:solidFill>
                  <a:srgbClr val="FF0000"/>
                </a:solidFill>
              </a:rPr>
              <a:t>第三</a:t>
            </a:r>
            <a:r>
              <a:rPr lang="zh-CN" altLang="zh-CN" sz="2000" dirty="0">
                <a:solidFill>
                  <a:srgbClr val="FF0000"/>
                </a:solidFill>
              </a:rPr>
              <a:t>，完善土地征收程序，原来的批后公告改为了批前</a:t>
            </a:r>
            <a:r>
              <a:rPr lang="zh-CN" altLang="zh-CN" sz="2000" dirty="0" smtClean="0">
                <a:solidFill>
                  <a:srgbClr val="FF0000"/>
                </a:solidFill>
              </a:rPr>
              <a:t>公告</a:t>
            </a:r>
            <a:r>
              <a:rPr lang="zh-CN" altLang="en-US" sz="2000" dirty="0" smtClean="0">
                <a:solidFill>
                  <a:srgbClr val="FF0000"/>
                </a:solidFill>
              </a:rPr>
              <a:t>。</a:t>
            </a:r>
            <a:r>
              <a:rPr lang="zh-CN" altLang="zh-CN" sz="2000" dirty="0" smtClean="0"/>
              <a:t>主要</a:t>
            </a:r>
            <a:r>
              <a:rPr lang="zh-CN" altLang="zh-CN" sz="2000" dirty="0"/>
              <a:t>是使被征地农民在整个过程中有更多参与权、监督权和话语权。</a:t>
            </a:r>
          </a:p>
          <a:p>
            <a:pPr>
              <a:lnSpc>
                <a:spcPct val="150000"/>
              </a:lnSpc>
              <a:buNone/>
            </a:pPr>
            <a:r>
              <a:rPr lang="en-US" altLang="zh-CN" sz="2000" b="1" dirty="0" smtClean="0"/>
              <a:t>4</a:t>
            </a:r>
            <a:r>
              <a:rPr lang="zh-CN" altLang="zh-CN" sz="2000" b="1" dirty="0"/>
              <a:t>、土地市场影响几何</a:t>
            </a:r>
            <a:r>
              <a:rPr lang="en-US" altLang="zh-CN" sz="2000" b="1" dirty="0"/>
              <a:t>?</a:t>
            </a:r>
            <a:endParaRPr lang="zh-CN" altLang="zh-CN" sz="2000" b="1" dirty="0"/>
          </a:p>
          <a:p>
            <a:pPr>
              <a:lnSpc>
                <a:spcPct val="150000"/>
              </a:lnSpc>
              <a:buNone/>
            </a:pPr>
            <a:r>
              <a:rPr lang="en-US" altLang="zh-CN" sz="2000" dirty="0"/>
              <a:t>   </a:t>
            </a:r>
            <a:r>
              <a:rPr lang="en-US" altLang="zh-CN" sz="2000" dirty="0" smtClean="0"/>
              <a:t>    </a:t>
            </a:r>
            <a:r>
              <a:rPr lang="zh-CN" altLang="zh-CN" sz="2000" dirty="0"/>
              <a:t>在集体经营性建设用地入市方面，这次新修改的土地管理法破除了农村集体建设用地进入市场的法律障碍。新法删除了原来土地管理法第</a:t>
            </a:r>
            <a:r>
              <a:rPr lang="en-US" altLang="zh-CN" sz="2000" dirty="0"/>
              <a:t>43</a:t>
            </a:r>
            <a:r>
              <a:rPr lang="zh-CN" altLang="zh-CN" sz="2000" dirty="0"/>
              <a:t>条，任何单位或个人需要使用土地的必须使用国有土地的规定。</a:t>
            </a:r>
            <a:r>
              <a:rPr lang="zh-CN" altLang="zh-CN" sz="2000" dirty="0">
                <a:solidFill>
                  <a:srgbClr val="FF0000"/>
                </a:solidFill>
              </a:rPr>
              <a:t>增加规定农村集体建设用地在符合规划、依法登记，并经三分之二以上集体经济组织成员同意的情况下，可以通过出让、出租等方式交由农村集体经济组织以外的单位或个人直接使用，同时使用者在取得农村集体建设用地之后还可以通过转让、互换、抵押的方式进行再次转让</a:t>
            </a:r>
            <a:r>
              <a:rPr lang="zh-CN" altLang="zh-CN" sz="2000" dirty="0" smtClean="0">
                <a:solidFill>
                  <a:srgbClr val="FF0000"/>
                </a:solidFill>
              </a:rPr>
              <a:t>。</a:t>
            </a:r>
            <a:r>
              <a:rPr lang="zh-CN" altLang="zh-CN" sz="2000" dirty="0" smtClean="0"/>
              <a:t>“这</a:t>
            </a:r>
            <a:r>
              <a:rPr lang="zh-CN" altLang="zh-CN" sz="2000" dirty="0"/>
              <a:t>是土地管理法一个重大制度创新，取消了多年来集体建设用地不能直接进入市场流转的二元体制，为城乡一体化发展扫除了制度性的障碍，集体经营性建设用地入市是这次土地管理法修改的最大的亮点。”</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594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29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a:t>
            </a:r>
            <a:r>
              <a:rPr lang="zh-CN" altLang="zh-CN" sz="2000" dirty="0" smtClean="0"/>
              <a:t>集体</a:t>
            </a:r>
            <a:r>
              <a:rPr lang="zh-CN" altLang="zh-CN" sz="2000" dirty="0"/>
              <a:t>经营性建设用地入市，会对土地市场造成多大影响</a:t>
            </a:r>
            <a:r>
              <a:rPr lang="en-US" altLang="zh-CN" sz="2000" dirty="0"/>
              <a:t>?</a:t>
            </a:r>
            <a:endParaRPr lang="zh-CN" altLang="zh-CN" sz="2000" dirty="0"/>
          </a:p>
          <a:p>
            <a:pPr>
              <a:lnSpc>
                <a:spcPct val="150000"/>
              </a:lnSpc>
              <a:buNone/>
            </a:pPr>
            <a:r>
              <a:rPr lang="en-US" altLang="zh-CN" sz="2000" dirty="0" smtClean="0"/>
              <a:t>       </a:t>
            </a:r>
            <a:r>
              <a:rPr lang="zh-CN" altLang="zh-CN" sz="2000" dirty="0" smtClean="0"/>
              <a:t>全国人大常委会法工委经济法室</a:t>
            </a:r>
            <a:r>
              <a:rPr lang="zh-CN" altLang="zh-CN" sz="2000" dirty="0"/>
              <a:t>副主任杨合庆表示，集体经营性建设用地入市，首先入市的土地要符合规划，规划必须是工业或者商业等经营性用途。第二个，入市必须要经过依法登记。第三个，它在每年的土地利用年度计划中要作出安排。另外，即使获得了集体经营性建设用地的使用权之后的土地权利人也要按原来规划的用途来使用土地。因此从这几个方面来讲，它不会对我们的土地市场造成冲击。</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5941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4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624352" cy="20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b="1" dirty="0"/>
              <a:t>宅基地制度新增</a:t>
            </a:r>
            <a:r>
              <a:rPr lang="en-US" altLang="zh-CN" sz="2000" b="1" dirty="0"/>
              <a:t>4</a:t>
            </a:r>
            <a:r>
              <a:rPr lang="zh-CN" altLang="zh-CN" sz="2000" b="1" dirty="0"/>
              <a:t>条人性化措施</a:t>
            </a:r>
            <a:endParaRPr lang="zh-CN" altLang="zh-CN" sz="2000" dirty="0"/>
          </a:p>
          <a:p>
            <a:pPr>
              <a:lnSpc>
                <a:spcPct val="150000"/>
              </a:lnSpc>
              <a:buNone/>
            </a:pPr>
            <a:r>
              <a:rPr lang="en-US" altLang="zh-CN" sz="2000" dirty="0" smtClean="0"/>
              <a:t>       </a:t>
            </a:r>
            <a:r>
              <a:rPr lang="zh-CN" altLang="zh-CN" sz="2000" dirty="0" smtClean="0"/>
              <a:t>根据</a:t>
            </a:r>
            <a:r>
              <a:rPr lang="zh-CN" altLang="zh-CN" sz="2000" dirty="0"/>
              <a:t>《土地管理法（修正案）》第六十四条第二款，在城市规划区内、人均土地少、无法实现一户一宅的，县级人民政府应当采取措施，保障农村居民实现户有所居的权利。</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图片 3" descr="https://t3.focus-img.cn/sh740wsh/zx/wx/702287320eaad5f6ac271b68ea3c6d68.jpg"/>
          <p:cNvPicPr/>
          <p:nvPr/>
        </p:nvPicPr>
        <p:blipFill>
          <a:blip r:embed="rId3">
            <a:extLst>
              <a:ext uri="{28A0092B-C50C-407E-A947-70E740481C1C}">
                <a14:useLocalDpi xmlns:a14="http://schemas.microsoft.com/office/drawing/2010/main" val="0"/>
              </a:ext>
            </a:extLst>
          </a:blip>
          <a:srcRect/>
          <a:stretch>
            <a:fillRect/>
          </a:stretch>
        </p:blipFill>
        <p:spPr bwMode="auto">
          <a:xfrm>
            <a:off x="3542472" y="3274838"/>
            <a:ext cx="4776028" cy="3189462"/>
          </a:xfrm>
          <a:prstGeom prst="rect">
            <a:avLst/>
          </a:prstGeom>
          <a:noFill/>
          <a:ln>
            <a:noFill/>
          </a:ln>
        </p:spPr>
      </p:pic>
    </p:spTree>
    <p:extLst>
      <p:ext uri="{BB962C8B-B14F-4D97-AF65-F5344CB8AC3E}">
        <p14:creationId xmlns:p14="http://schemas.microsoft.com/office/powerpoint/2010/main" val="7305941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489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b="1" dirty="0"/>
              <a:t>（一）什么是农村土地三权分置？</a:t>
            </a:r>
            <a:endParaRPr lang="zh-CN" altLang="zh-CN" sz="2000" dirty="0"/>
          </a:p>
          <a:p>
            <a:pPr>
              <a:lnSpc>
                <a:spcPct val="150000"/>
              </a:lnSpc>
              <a:buNone/>
            </a:pPr>
            <a:r>
              <a:rPr lang="en-US" altLang="zh-CN" sz="2000" b="1" dirty="0" smtClean="0"/>
              <a:t>      </a:t>
            </a:r>
            <a:r>
              <a:rPr lang="zh-CN" altLang="zh-CN" sz="2000" b="1" dirty="0" smtClean="0"/>
              <a:t>所谓</a:t>
            </a:r>
            <a:r>
              <a:rPr lang="zh-CN" altLang="zh-CN" sz="2000" b="1" dirty="0"/>
              <a:t>农村土地三权分置，就是国家将土地承包经营权分为承包权和经营权，实行所有权、承包权、经营权分置并行的一项制度。</a:t>
            </a:r>
            <a:endParaRPr lang="zh-CN" altLang="zh-CN" sz="2000" dirty="0"/>
          </a:p>
          <a:p>
            <a:pPr>
              <a:lnSpc>
                <a:spcPct val="150000"/>
              </a:lnSpc>
              <a:buNone/>
            </a:pPr>
            <a:r>
              <a:rPr lang="en-US" altLang="zh-CN" sz="2000" dirty="0"/>
              <a:t> </a:t>
            </a:r>
            <a:endParaRPr lang="zh-CN" altLang="zh-CN" sz="2000" dirty="0"/>
          </a:p>
          <a:p>
            <a:pPr>
              <a:lnSpc>
                <a:spcPct val="150000"/>
              </a:lnSpc>
              <a:buNone/>
            </a:pPr>
            <a:r>
              <a:rPr lang="en-US" altLang="zh-CN" sz="2000" dirty="0"/>
              <a:t>    </a:t>
            </a:r>
            <a:r>
              <a:rPr lang="en-US" altLang="zh-CN" sz="2000" dirty="0" smtClean="0"/>
              <a:t>  </a:t>
            </a:r>
            <a:r>
              <a:rPr lang="zh-CN" altLang="zh-CN" sz="2000" dirty="0" smtClean="0"/>
              <a:t>所有</a:t>
            </a:r>
            <a:r>
              <a:rPr lang="zh-CN" altLang="zh-CN" sz="2000" dirty="0"/>
              <a:t>土地的所有权归集体，农民拥有土地的承包权，可以自主经营种植不违反国家政策的作物。后来，随着进城务工的农民把承包土地出租、转让给其他人。受让人不拥有承包权，而是一种经营权。这样，就有了三种权利，即归集体的土地所有权，归原农户的承包权，以及归实际经营者的经营权。为了顺应农民保留土地承包权、流转土地经营权的意愿，国家将土地承包经营权分为承包权和经营权，实行所有权、承包权、经营权分置并行。</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8167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4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489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a:t>
            </a:r>
            <a:r>
              <a:rPr lang="zh-CN" altLang="zh-CN" sz="2000" dirty="0" smtClean="0"/>
              <a:t>有</a:t>
            </a:r>
            <a:r>
              <a:rPr lang="zh-CN" altLang="zh-CN" sz="2000" dirty="0"/>
              <a:t>印象的朋友可以知晓，前文曾说到农村宅基地违规建造的情况屡见不鲜，为了保障农民利益的公平，国家出台了一些政策整治农村宅基地违规</a:t>
            </a:r>
            <a:r>
              <a:rPr lang="en-US" altLang="zh-CN" sz="2000" dirty="0"/>
              <a:t>“</a:t>
            </a:r>
            <a:r>
              <a:rPr lang="zh-CN" altLang="zh-CN" sz="2000" dirty="0"/>
              <a:t>多占多得</a:t>
            </a:r>
            <a:r>
              <a:rPr lang="en-US" altLang="zh-CN" sz="2000" dirty="0"/>
              <a:t>”</a:t>
            </a:r>
            <a:r>
              <a:rPr lang="zh-CN" altLang="zh-CN" sz="2000" dirty="0"/>
              <a:t>的情况，</a:t>
            </a:r>
            <a:r>
              <a:rPr lang="en-US" altLang="zh-CN" sz="2000" dirty="0"/>
              <a:t>2018</a:t>
            </a:r>
            <a:r>
              <a:rPr lang="zh-CN" altLang="zh-CN" sz="2000" dirty="0"/>
              <a:t>年这几类宅基地就要为其违规行为缴税。 如今新版土地管理法修正案出来了，宅基地制度新增了</a:t>
            </a:r>
            <a:r>
              <a:rPr lang="en-US" altLang="zh-CN" sz="2000" dirty="0"/>
              <a:t>4</a:t>
            </a:r>
            <a:r>
              <a:rPr lang="zh-CN" altLang="zh-CN" sz="2000" dirty="0"/>
              <a:t>条人性化</a:t>
            </a:r>
            <a:r>
              <a:rPr lang="zh-CN" altLang="zh-CN" sz="2000" dirty="0" smtClean="0"/>
              <a:t>措施</a:t>
            </a:r>
            <a:r>
              <a:rPr lang="zh-CN" altLang="en-US" sz="2000" dirty="0" smtClean="0"/>
              <a:t>。</a:t>
            </a:r>
            <a:endParaRPr lang="en-US" altLang="zh-CN" sz="2000" dirty="0" smtClean="0"/>
          </a:p>
          <a:p>
            <a:pPr>
              <a:lnSpc>
                <a:spcPct val="150000"/>
              </a:lnSpc>
              <a:buNone/>
            </a:pPr>
            <a:r>
              <a:rPr lang="en-US" altLang="zh-CN" sz="2000" dirty="0"/>
              <a:t>1</a:t>
            </a:r>
            <a:r>
              <a:rPr lang="zh-CN" altLang="zh-CN" sz="2000" dirty="0"/>
              <a:t>、城中村里没宅基地的有希望了</a:t>
            </a:r>
          </a:p>
          <a:p>
            <a:pPr>
              <a:lnSpc>
                <a:spcPct val="150000"/>
              </a:lnSpc>
              <a:buNone/>
            </a:pPr>
            <a:r>
              <a:rPr lang="en-US" altLang="zh-CN" sz="2000" dirty="0" smtClean="0"/>
              <a:t>      </a:t>
            </a:r>
            <a:r>
              <a:rPr lang="zh-CN" altLang="zh-CN" sz="2000" dirty="0" smtClean="0"/>
              <a:t>根据</a:t>
            </a:r>
            <a:r>
              <a:rPr lang="zh-CN" altLang="zh-CN" sz="2000" dirty="0"/>
              <a:t>《土地管理法（修正案）》第六十四条第二款，在城市规划区内、人均土地少、无法实现一户一宅的，县级人民政府应当采取措施，保障农村居民实现户有所居的权利。就是说，以后政府将负有保障在城市规划区内没有宅基地的农村居民户有所居的法定义务。</a:t>
            </a:r>
          </a:p>
          <a:p>
            <a:pPr>
              <a:lnSpc>
                <a:spcPct val="150000"/>
              </a:lnSpc>
              <a:buNone/>
            </a:pPr>
            <a:endParaRPr lang="zh-CN" altLang="zh-CN" sz="2000" dirty="0"/>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5941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ircle(out)">
                                      <p:cBhvr>
                                        <p:cTn id="7" dur="20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ttps://t3.focus-img.cn/sh740wsh/zx/wx/f5d87e06550a4a689370e146dda01c9a.jpg"/>
          <p:cNvPicPr/>
          <p:nvPr/>
        </p:nvPicPr>
        <p:blipFill>
          <a:blip r:embed="rId3">
            <a:extLst>
              <a:ext uri="{28A0092B-C50C-407E-A947-70E740481C1C}">
                <a14:useLocalDpi xmlns:a14="http://schemas.microsoft.com/office/drawing/2010/main" val="0"/>
              </a:ext>
            </a:extLst>
          </a:blip>
          <a:srcRect/>
          <a:stretch>
            <a:fillRect/>
          </a:stretch>
        </p:blipFill>
        <p:spPr bwMode="auto">
          <a:xfrm>
            <a:off x="2082800" y="633412"/>
            <a:ext cx="8001000" cy="5640388"/>
          </a:xfrm>
          <a:prstGeom prst="rect">
            <a:avLst/>
          </a:prstGeom>
          <a:noFill/>
          <a:ln>
            <a:noFill/>
          </a:ln>
        </p:spPr>
      </p:pic>
    </p:spTree>
    <p:extLst>
      <p:ext uri="{BB962C8B-B14F-4D97-AF65-F5344CB8AC3E}">
        <p14:creationId xmlns:p14="http://schemas.microsoft.com/office/powerpoint/2010/main" val="2439829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29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a:t>2</a:t>
            </a:r>
            <a:r>
              <a:rPr lang="zh-CN" altLang="zh-CN" sz="2000" dirty="0"/>
              <a:t>、宅基地的审批权限要下放了！</a:t>
            </a:r>
          </a:p>
          <a:p>
            <a:pPr>
              <a:lnSpc>
                <a:spcPct val="150000"/>
              </a:lnSpc>
              <a:buNone/>
            </a:pPr>
            <a:r>
              <a:rPr lang="en-US" altLang="zh-CN" sz="2000" dirty="0" smtClean="0"/>
              <a:t>       </a:t>
            </a:r>
            <a:r>
              <a:rPr lang="zh-CN" altLang="zh-CN" sz="2000" dirty="0" smtClean="0"/>
              <a:t>根据</a:t>
            </a:r>
            <a:r>
              <a:rPr lang="zh-CN" altLang="zh-CN" sz="2000" dirty="0"/>
              <a:t>《土地管理法（修正案）》第六十四条第四款，农村村民申请宅基地的，依法经村民代表大会同意后，由乡（镇）人民政府审核批准；其中，涉及占用农用地的，由县级人民政府批准。就是说，以后一般情况下，宅基地只要乡镇政府批就可以了，除非是占用农用地。</a:t>
            </a:r>
          </a:p>
          <a:p>
            <a:pPr>
              <a:lnSpc>
                <a:spcPct val="150000"/>
              </a:lnSpc>
              <a:buNone/>
            </a:pPr>
            <a:endParaRPr lang="zh-CN" altLang="zh-CN" sz="2000" dirty="0"/>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图片 3" descr="https://t3.focus-img.cn/sh740wsh/zx/wx/a4e45e4c7422e0245bb0a097b7b18d51.jpg"/>
          <p:cNvPicPr/>
          <p:nvPr/>
        </p:nvPicPr>
        <p:blipFill>
          <a:blip r:embed="rId3">
            <a:extLst>
              <a:ext uri="{28A0092B-C50C-407E-A947-70E740481C1C}">
                <a14:useLocalDpi xmlns:a14="http://schemas.microsoft.com/office/drawing/2010/main" val="0"/>
              </a:ext>
            </a:extLst>
          </a:blip>
          <a:srcRect/>
          <a:stretch>
            <a:fillRect/>
          </a:stretch>
        </p:blipFill>
        <p:spPr bwMode="auto">
          <a:xfrm>
            <a:off x="3722224" y="3355973"/>
            <a:ext cx="5167776" cy="3260725"/>
          </a:xfrm>
          <a:prstGeom prst="rect">
            <a:avLst/>
          </a:prstGeom>
          <a:noFill/>
          <a:ln>
            <a:noFill/>
          </a:ln>
        </p:spPr>
      </p:pic>
    </p:spTree>
    <p:extLst>
      <p:ext uri="{BB962C8B-B14F-4D97-AF65-F5344CB8AC3E}">
        <p14:creationId xmlns:p14="http://schemas.microsoft.com/office/powerpoint/2010/main" val="88462867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4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581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a:t>3</a:t>
            </a:r>
            <a:r>
              <a:rPr lang="zh-CN" altLang="zh-CN" sz="2000" dirty="0"/>
              <a:t>、宅基地有偿退出有法定依据了</a:t>
            </a:r>
            <a:r>
              <a:rPr lang="zh-CN" altLang="zh-CN" sz="2000" dirty="0" smtClean="0"/>
              <a:t>！</a:t>
            </a:r>
            <a:endParaRPr lang="en-US" altLang="zh-CN" sz="2000" dirty="0" smtClean="0"/>
          </a:p>
          <a:p>
            <a:pPr>
              <a:lnSpc>
                <a:spcPct val="150000"/>
              </a:lnSpc>
              <a:buNone/>
            </a:pPr>
            <a:r>
              <a:rPr lang="en-US" altLang="zh-CN" sz="2000" dirty="0" smtClean="0"/>
              <a:t>      </a:t>
            </a:r>
            <a:r>
              <a:rPr lang="zh-CN" altLang="zh-CN" sz="2000" dirty="0" smtClean="0"/>
              <a:t>根据</a:t>
            </a:r>
            <a:r>
              <a:rPr lang="zh-CN" altLang="zh-CN" sz="2000" dirty="0"/>
              <a:t>《土地管理法（修正案）》第六十四条第六款，国家鼓励进城居住的农村村民依法自愿有偿退出宅基地。腾退出的宅基地可以由本集体经济组织与宅基地使用权人协商回购，主要用于满足本集体内部的宅基地再分配，或者根据国家有关规定整理利用。这样一来，既可逐步有序盘活农村存量宅基地资源和财产权益，又能够保证农村社会基本稳定</a:t>
            </a:r>
            <a:r>
              <a:rPr lang="zh-CN" altLang="zh-CN" sz="2000" dirty="0" smtClean="0"/>
              <a:t>。</a:t>
            </a:r>
            <a:endParaRPr lang="en-US" altLang="zh-CN" sz="2000" dirty="0" smtClean="0"/>
          </a:p>
          <a:p>
            <a:pPr>
              <a:lnSpc>
                <a:spcPct val="150000"/>
              </a:lnSpc>
              <a:buNone/>
            </a:pPr>
            <a:r>
              <a:rPr lang="en-US" altLang="zh-CN" sz="2000" dirty="0" smtClean="0"/>
              <a:t>      </a:t>
            </a:r>
            <a:r>
              <a:rPr lang="zh-CN" altLang="zh-CN" sz="2000" dirty="0" smtClean="0"/>
              <a:t>就是说</a:t>
            </a:r>
            <a:r>
              <a:rPr lang="zh-CN" altLang="zh-CN" sz="2000" dirty="0"/>
              <a:t>，进城落户的农民可以跟集体经济组织协商，让集体经济组织对宅基地进行回购。集体经济组织回购宅基地做什么？满足本集体内部的宅基地再分配！这意味着，以后宅基地将会是往有偿使用的方向发展了。大家看，村集体用钱回购宅基地，然后肯定是有偿分配给其他符合宅基地使用条件的农村。如果是无偿的话，那村集体回购宅基地的钱从哪来？要实现良性循环，宅基地一定会是有偿使用。</a:t>
            </a:r>
          </a:p>
          <a:p>
            <a:pPr>
              <a:lnSpc>
                <a:spcPct val="150000"/>
              </a:lnSpc>
              <a:buNone/>
            </a:pPr>
            <a:endParaRPr lang="zh-CN" altLang="zh-CN" sz="2000" dirty="0"/>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62867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8)">
                                      <p:cBhvr>
                                        <p:cTn id="7" dur="20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ttps://t3.focus-img.cn/sh740wsh/zx/wx/470470d5dde3adb91e8181e04f9b893e.jpg"/>
          <p:cNvPicPr/>
          <p:nvPr/>
        </p:nvPicPr>
        <p:blipFill>
          <a:blip r:embed="rId3">
            <a:extLst>
              <a:ext uri="{28A0092B-C50C-407E-A947-70E740481C1C}">
                <a14:useLocalDpi xmlns:a14="http://schemas.microsoft.com/office/drawing/2010/main" val="0"/>
              </a:ext>
            </a:extLst>
          </a:blip>
          <a:srcRect/>
          <a:stretch>
            <a:fillRect/>
          </a:stretch>
        </p:blipFill>
        <p:spPr bwMode="auto">
          <a:xfrm>
            <a:off x="2540000" y="804862"/>
            <a:ext cx="7429500" cy="5443538"/>
          </a:xfrm>
          <a:prstGeom prst="rect">
            <a:avLst/>
          </a:prstGeom>
          <a:noFill/>
          <a:ln>
            <a:noFill/>
          </a:ln>
        </p:spPr>
      </p:pic>
    </p:spTree>
    <p:extLst>
      <p:ext uri="{BB962C8B-B14F-4D97-AF65-F5344CB8AC3E}">
        <p14:creationId xmlns:p14="http://schemas.microsoft.com/office/powerpoint/2010/main" val="68767473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344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a:t>4</a:t>
            </a:r>
            <a:r>
              <a:rPr lang="zh-CN" altLang="zh-CN" sz="2000" dirty="0"/>
              <a:t>、针对违法建房不再</a:t>
            </a:r>
            <a:r>
              <a:rPr lang="en-US" altLang="zh-CN" sz="2000" dirty="0"/>
              <a:t>“</a:t>
            </a:r>
            <a:r>
              <a:rPr lang="zh-CN" altLang="zh-CN" sz="2000" dirty="0"/>
              <a:t>一刀切</a:t>
            </a:r>
            <a:r>
              <a:rPr lang="en-US" altLang="zh-CN" sz="2000" dirty="0"/>
              <a:t>”</a:t>
            </a:r>
            <a:r>
              <a:rPr lang="zh-CN" altLang="zh-CN" sz="2000" dirty="0"/>
              <a:t>了！</a:t>
            </a:r>
          </a:p>
          <a:p>
            <a:pPr>
              <a:lnSpc>
                <a:spcPct val="150000"/>
              </a:lnSpc>
              <a:buNone/>
            </a:pPr>
            <a:r>
              <a:rPr lang="en-US" altLang="zh-CN" sz="2000" dirty="0" smtClean="0"/>
              <a:t>      </a:t>
            </a:r>
            <a:r>
              <a:rPr lang="zh-CN" altLang="zh-CN" sz="2000" dirty="0" smtClean="0"/>
              <a:t>根据</a:t>
            </a:r>
            <a:r>
              <a:rPr lang="zh-CN" altLang="zh-CN" sz="2000" dirty="0"/>
              <a:t>《土地管理法（修正案）》第七十九条，针对农村宅基地违法处理难问题，考虑到中国农村实际，按照实事求是原则，增加了新的人性化处罚措施。对符合规划且符合宅基地使用条件的，责令其改正，处以罚款；对符合规划但不符合宅基地使用条件的，地上建筑物交由农村集体经济组织处置，既避免激化农村社会矛盾，又可以减少社会财富浪费。</a:t>
            </a:r>
          </a:p>
          <a:p>
            <a:pPr>
              <a:lnSpc>
                <a:spcPct val="150000"/>
              </a:lnSpc>
              <a:buNone/>
            </a:pPr>
            <a:endParaRPr lang="zh-CN" altLang="zh-CN" sz="2000" dirty="0"/>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图片 3" descr="https://t3.focus-img.cn/sh740wsh/zx/wx/91773b44fe1f92325be099c66cb55994.jpg"/>
          <p:cNvPicPr/>
          <p:nvPr/>
        </p:nvPicPr>
        <p:blipFill>
          <a:blip r:embed="rId3">
            <a:extLst>
              <a:ext uri="{28A0092B-C50C-407E-A947-70E740481C1C}">
                <a14:useLocalDpi xmlns:a14="http://schemas.microsoft.com/office/drawing/2010/main" val="0"/>
              </a:ext>
            </a:extLst>
          </a:blip>
          <a:srcRect/>
          <a:stretch>
            <a:fillRect/>
          </a:stretch>
        </p:blipFill>
        <p:spPr bwMode="auto">
          <a:xfrm>
            <a:off x="3822699" y="3860800"/>
            <a:ext cx="5711825" cy="2844800"/>
          </a:xfrm>
          <a:prstGeom prst="rect">
            <a:avLst/>
          </a:prstGeom>
          <a:noFill/>
          <a:ln>
            <a:noFill/>
          </a:ln>
        </p:spPr>
      </p:pic>
    </p:spTree>
    <p:extLst>
      <p:ext uri="{BB962C8B-B14F-4D97-AF65-F5344CB8AC3E}">
        <p14:creationId xmlns:p14="http://schemas.microsoft.com/office/powerpoint/2010/main" val="88462867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4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29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a:t>
            </a:r>
            <a:r>
              <a:rPr lang="zh-CN" altLang="zh-CN" sz="2000" dirty="0" smtClean="0"/>
              <a:t>根据</a:t>
            </a:r>
            <a:r>
              <a:rPr lang="zh-CN" altLang="zh-CN" sz="2000" dirty="0"/>
              <a:t>现行《土地管理法》，农村村民未经批准或者采取欺骗手段骗取批准，非法占用土地建住宅的，一律责令退还非法占用的土地，限期拆除在非法占用的土地上新建的房屋。就是说，以后，宅基地违法不一定只有</a:t>
            </a:r>
            <a:r>
              <a:rPr lang="en-US" altLang="zh-CN" sz="2000" dirty="0"/>
              <a:t>“</a:t>
            </a:r>
            <a:r>
              <a:rPr lang="zh-CN" altLang="zh-CN" sz="2000" dirty="0"/>
              <a:t>拆除</a:t>
            </a:r>
            <a:r>
              <a:rPr lang="en-US" altLang="zh-CN" sz="2000" dirty="0"/>
              <a:t>”</a:t>
            </a:r>
            <a:r>
              <a:rPr lang="zh-CN" altLang="zh-CN" sz="2000" dirty="0"/>
              <a:t>这一种处罚措施了，根据情况还有两种另外的办法：一种是罚款就可以；另一种是由集体经济组织处置（怎么处置？那方法就多了，比如，可以签订租赁合同，可以缴纳有偿使用费等）。</a:t>
            </a:r>
          </a:p>
          <a:p>
            <a:pPr>
              <a:lnSpc>
                <a:spcPct val="150000"/>
              </a:lnSpc>
              <a:buNone/>
            </a:pPr>
            <a:endParaRPr lang="zh-CN" altLang="zh-CN" sz="2000" dirty="0"/>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6286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2)">
                                      <p:cBhvr>
                                        <p:cTn id="7" dur="20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894077"/>
            <a:ext cx="9713252" cy="640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a:t>
            </a:r>
            <a:r>
              <a:rPr lang="zh-CN" altLang="zh-CN" sz="2000" dirty="0" smtClean="0"/>
              <a:t>第六十二</a:t>
            </a:r>
            <a:r>
              <a:rPr lang="zh-CN" altLang="zh-CN" sz="2000" dirty="0"/>
              <a:t>条第二款、第三款、第四款修改为：</a:t>
            </a:r>
            <a:r>
              <a:rPr lang="en-US" altLang="zh-CN" sz="2000" dirty="0"/>
              <a:t>“</a:t>
            </a:r>
            <a:r>
              <a:rPr lang="zh-CN" altLang="zh-CN" sz="2000" dirty="0"/>
              <a:t>人均土地少、不能保障一户拥有一处宅基地的地区，县级人民政府在充分尊重农村村民意愿的基础上，可以采取措施，按照省、自治区、直辖市规定的标准保障农村村民实现户有所居。</a:t>
            </a:r>
          </a:p>
          <a:p>
            <a:pPr>
              <a:lnSpc>
                <a:spcPct val="150000"/>
              </a:lnSpc>
              <a:buNone/>
            </a:pPr>
            <a:r>
              <a:rPr lang="en-US" altLang="zh-CN" sz="2000" dirty="0" smtClean="0"/>
              <a:t>      “</a:t>
            </a:r>
            <a:r>
              <a:rPr lang="zh-CN" altLang="zh-CN" sz="2000" dirty="0"/>
              <a:t>农村村民建住宅，应当符合乡（镇）土地利用总体规划、村庄规划，不得占用永久基本农田，并尽量使用原有的宅基地和村内空闲地。编制乡（镇）土地利用总体规划、村庄规划应当统筹并合理安排宅基地用地，改善农村村民居住环境和条件。</a:t>
            </a:r>
          </a:p>
          <a:p>
            <a:pPr>
              <a:lnSpc>
                <a:spcPct val="150000"/>
              </a:lnSpc>
              <a:buNone/>
            </a:pPr>
            <a:r>
              <a:rPr lang="en-US" altLang="zh-CN" sz="2000" dirty="0" smtClean="0"/>
              <a:t>      “</a:t>
            </a:r>
            <a:r>
              <a:rPr lang="zh-CN" altLang="zh-CN" sz="2000" dirty="0"/>
              <a:t>农村村民住宅用地，由乡（镇）人民政府审核批准；其中，涉及占用农用地的，依照本法第四十四条的规定办理审批手续。</a:t>
            </a:r>
          </a:p>
          <a:p>
            <a:pPr>
              <a:lnSpc>
                <a:spcPct val="150000"/>
              </a:lnSpc>
              <a:buNone/>
            </a:pPr>
            <a:r>
              <a:rPr lang="en-US" altLang="zh-CN" sz="2000" dirty="0" smtClean="0"/>
              <a:t>      “</a:t>
            </a:r>
            <a:r>
              <a:rPr lang="zh-CN" altLang="zh-CN" sz="2000" dirty="0"/>
              <a:t>农村村民出卖、出租、赠与住宅后，再申请宅基地的，不予批准。</a:t>
            </a:r>
          </a:p>
          <a:p>
            <a:pPr>
              <a:lnSpc>
                <a:spcPct val="150000"/>
              </a:lnSpc>
              <a:buNone/>
            </a:pPr>
            <a:r>
              <a:rPr lang="en-US" altLang="zh-CN" sz="2000" dirty="0" smtClean="0"/>
              <a:t>      “</a:t>
            </a:r>
            <a:r>
              <a:rPr lang="zh-CN" altLang="zh-CN" sz="2000" dirty="0"/>
              <a:t>国家允许进城落户的农村村民依法自愿有偿退出宅基地，鼓励农村集体经济组织及其成员盘活利用闲置宅基地和闲置住宅。</a:t>
            </a:r>
          </a:p>
          <a:p>
            <a:pPr>
              <a:lnSpc>
                <a:spcPct val="150000"/>
              </a:lnSpc>
              <a:buNone/>
            </a:pPr>
            <a:r>
              <a:rPr lang="en-US" altLang="zh-CN" sz="2000" dirty="0" smtClean="0"/>
              <a:t>     “</a:t>
            </a:r>
            <a:r>
              <a:rPr lang="zh-CN" altLang="zh-CN" sz="2000" dirty="0" smtClean="0"/>
              <a:t>国务院</a:t>
            </a:r>
            <a:r>
              <a:rPr lang="zh-CN" altLang="zh-CN" sz="2000" dirty="0"/>
              <a:t>农业农村主管部门负责全国农村宅基地改革和管理有关工作。</a:t>
            </a:r>
            <a:r>
              <a:rPr lang="en-US" altLang="zh-CN" sz="2000" dirty="0"/>
              <a:t>”</a:t>
            </a:r>
            <a:endParaRPr lang="zh-CN" altLang="zh-CN" sz="2000" dirty="0"/>
          </a:p>
          <a:p>
            <a:pPr>
              <a:lnSpc>
                <a:spcPct val="150000"/>
              </a:lnSpc>
              <a:buNone/>
            </a:pPr>
            <a:endParaRPr lang="zh-CN" altLang="zh-CN" sz="2000" dirty="0"/>
          </a:p>
        </p:txBody>
      </p:sp>
      <p:sp>
        <p:nvSpPr>
          <p:cNvPr id="25" name="矩形 3"/>
          <p:cNvSpPr>
            <a:spLocks noChangeArrowheads="1"/>
          </p:cNvSpPr>
          <p:nvPr/>
        </p:nvSpPr>
        <p:spPr bwMode="auto">
          <a:xfrm>
            <a:off x="4743792" y="295311"/>
            <a:ext cx="2172371"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附</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法律条文</a:t>
            </a:r>
            <a:r>
              <a:rPr lang="en-US" altLang="zh-CN" sz="2933" b="1" dirty="0">
                <a:solidFill>
                  <a:schemeClr val="tx1">
                    <a:lumMod val="75000"/>
                    <a:lumOff val="25000"/>
                  </a:schemeClr>
                </a:solidFill>
                <a:latin typeface="Arial" panose="020B0604020202020204" pitchFamily="34" charset="0"/>
                <a:cs typeface="Arial" panose="020B0604020202020204" pitchFamily="34" charset="0"/>
              </a:rPr>
              <a:t> </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6286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flipH="1">
            <a:off x="4555856" y="4235421"/>
            <a:ext cx="3080288" cy="381661"/>
          </a:xfrm>
          <a:custGeom>
            <a:avLst/>
            <a:gdLst>
              <a:gd name="connsiteX0" fmla="*/ 2953069 w 3080288"/>
              <a:gd name="connsiteY0" fmla="*/ 0 h 381661"/>
              <a:gd name="connsiteX1" fmla="*/ 2279394 w 3080288"/>
              <a:gd name="connsiteY1" fmla="*/ 0 h 381661"/>
              <a:gd name="connsiteX2" fmla="*/ 800894 w 3080288"/>
              <a:gd name="connsiteY2" fmla="*/ 0 h 381661"/>
              <a:gd name="connsiteX3" fmla="*/ 127219 w 3080288"/>
              <a:gd name="connsiteY3" fmla="*/ 0 h 381661"/>
              <a:gd name="connsiteX4" fmla="*/ 0 w 3080288"/>
              <a:gd name="connsiteY4" fmla="*/ 190831 h 381661"/>
              <a:gd name="connsiteX5" fmla="*/ 127219 w 3080288"/>
              <a:gd name="connsiteY5" fmla="*/ 381661 h 381661"/>
              <a:gd name="connsiteX6" fmla="*/ 800894 w 3080288"/>
              <a:gd name="connsiteY6" fmla="*/ 381661 h 381661"/>
              <a:gd name="connsiteX7" fmla="*/ 2279394 w 3080288"/>
              <a:gd name="connsiteY7" fmla="*/ 381661 h 381661"/>
              <a:gd name="connsiteX8" fmla="*/ 2953069 w 3080288"/>
              <a:gd name="connsiteY8" fmla="*/ 381661 h 381661"/>
              <a:gd name="connsiteX9" fmla="*/ 3080288 w 3080288"/>
              <a:gd name="connsiteY9" fmla="*/ 190831 h 38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0288" h="381661">
                <a:moveTo>
                  <a:pt x="2953069" y="0"/>
                </a:moveTo>
                <a:lnTo>
                  <a:pt x="2279394" y="0"/>
                </a:lnTo>
                <a:lnTo>
                  <a:pt x="800894" y="0"/>
                </a:lnTo>
                <a:lnTo>
                  <a:pt x="127219" y="0"/>
                </a:lnTo>
                <a:lnTo>
                  <a:pt x="0" y="190831"/>
                </a:lnTo>
                <a:lnTo>
                  <a:pt x="127219" y="381661"/>
                </a:lnTo>
                <a:lnTo>
                  <a:pt x="800894" y="381661"/>
                </a:lnTo>
                <a:lnTo>
                  <a:pt x="2279394" y="381661"/>
                </a:lnTo>
                <a:lnTo>
                  <a:pt x="2953069" y="381661"/>
                </a:lnTo>
                <a:lnTo>
                  <a:pt x="3080288" y="190831"/>
                </a:lnTo>
                <a:close/>
              </a:path>
            </a:pathLst>
          </a:custGeom>
          <a:solidFill>
            <a:srgbClr val="A3C7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文本框 8"/>
          <p:cNvSpPr txBox="1"/>
          <p:nvPr/>
        </p:nvSpPr>
        <p:spPr>
          <a:xfrm>
            <a:off x="3492564" y="2310277"/>
            <a:ext cx="5206875" cy="1323439"/>
          </a:xfrm>
          <a:prstGeom prst="rect">
            <a:avLst/>
          </a:prstGeom>
          <a:noFill/>
        </p:spPr>
        <p:txBody>
          <a:bodyPr wrap="none" rtlCol="0">
            <a:spAutoFit/>
          </a:bodyPr>
          <a:lstStyle/>
          <a:p>
            <a:pPr algn="ctr"/>
            <a:r>
              <a:rPr lang="zh-CN" altLang="en-US" sz="8000" b="1" dirty="0" smtClean="0">
                <a:solidFill>
                  <a:srgbClr val="519315"/>
                </a:solidFill>
                <a:latin typeface="微软雅黑" panose="020B0503020204020204" pitchFamily="34" charset="-122"/>
                <a:ea typeface="微软雅黑" panose="020B0503020204020204" pitchFamily="34" charset="-122"/>
              </a:rPr>
              <a:t>谢 谢 聆 听</a:t>
            </a:r>
            <a:endParaRPr lang="zh-CN" altLang="en-US" sz="8000" b="1" dirty="0">
              <a:solidFill>
                <a:srgbClr val="519315"/>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497921" y="4265002"/>
            <a:ext cx="1196161" cy="338554"/>
          </a:xfrm>
          <a:prstGeom prst="rect">
            <a:avLst/>
          </a:prstGeom>
          <a:noFill/>
        </p:spPr>
        <p:txBody>
          <a:bodyPr wrap="non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2019</a:t>
            </a:r>
            <a:r>
              <a:rPr lang="zh-CN" altLang="en-US" sz="1600" dirty="0" smtClean="0">
                <a:solidFill>
                  <a:schemeClr val="bg1"/>
                </a:solidFill>
                <a:latin typeface="微软雅黑" panose="020B0503020204020204" pitchFamily="34" charset="-122"/>
                <a:ea typeface="微软雅黑" panose="020B0503020204020204" pitchFamily="34" charset="-122"/>
              </a:rPr>
              <a:t>年</a:t>
            </a:r>
            <a:r>
              <a:rPr lang="en-US" altLang="zh-CN" sz="1600" dirty="0" smtClean="0">
                <a:solidFill>
                  <a:schemeClr val="bg1"/>
                </a:solidFill>
                <a:latin typeface="微软雅黑" panose="020B0503020204020204" pitchFamily="34" charset="-122"/>
                <a:ea typeface="微软雅黑" panose="020B0503020204020204" pitchFamily="34" charset="-122"/>
              </a:rPr>
              <a:t>9</a:t>
            </a:r>
            <a:r>
              <a:rPr lang="zh-CN" altLang="en-US" sz="1600" dirty="0" smtClean="0">
                <a:solidFill>
                  <a:schemeClr val="bg1"/>
                </a:solidFill>
                <a:latin typeface="微软雅黑" panose="020B0503020204020204" pitchFamily="34" charset="-122"/>
                <a:ea typeface="微软雅黑" panose="020B0503020204020204" pitchFamily="34" charset="-122"/>
              </a:rPr>
              <a:t>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172825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318" fill="hold">
                                          <p:stCondLst>
                                            <p:cond delay="0"/>
                                          </p:stCondLst>
                                        </p:cTn>
                                        <p:tgtEl>
                                          <p:spTgt spid="9"/>
                                        </p:tgtEl>
                                        <p:attrNameLst>
                                          <p:attrName>style.rotation</p:attrName>
                                        </p:attrNameLst>
                                      </p:cBhvr>
                                      <p:to>
                                        <p:strVal val="-45.0"/>
                                      </p:to>
                                    </p:set>
                                    <p:anim calcmode="lin" valueType="num">
                                      <p:cBhvr>
                                        <p:cTn id="8" dur="318" fill="hold">
                                          <p:stCondLst>
                                            <p:cond delay="31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31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09" decel="50000" autoRev="1" fill="hold">
                                          <p:stCondLst>
                                            <p:cond delay="31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95" fill="hold">
                                          <p:stCondLst>
                                            <p:cond delay="605"/>
                                          </p:stCondLst>
                                        </p:cTn>
                                        <p:tgtEl>
                                          <p:spTgt spid="9"/>
                                        </p:tgtEl>
                                        <p:attrNameLst>
                                          <p:attrName>ppt_y</p:attrName>
                                        </p:attrNameLst>
                                      </p:cBhvr>
                                      <p:tavLst>
                                        <p:tav tm="0">
                                          <p:val>
                                            <p:strVal val="#ppt_y-(0.354*#ppt_w-0.172*#ppt_h)"/>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541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b="1" dirty="0"/>
              <a:t>（ 二）为什么要实施农村土地三权分置呢？</a:t>
            </a:r>
            <a:endParaRPr lang="zh-CN" altLang="zh-CN" sz="2000" dirty="0"/>
          </a:p>
          <a:p>
            <a:pPr>
              <a:lnSpc>
                <a:spcPct val="150000"/>
              </a:lnSpc>
              <a:buNone/>
            </a:pPr>
            <a:r>
              <a:rPr lang="en-US" altLang="zh-CN" sz="2000" b="1" dirty="0"/>
              <a:t>   </a:t>
            </a:r>
            <a:r>
              <a:rPr lang="en-US" altLang="zh-CN" sz="2000" b="1" dirty="0" smtClean="0"/>
              <a:t>    </a:t>
            </a:r>
            <a:r>
              <a:rPr lang="zh-CN" altLang="zh-CN" sz="2000" b="1" dirty="0"/>
              <a:t>为引导土地经营权有序流转，发展农业适度规模经营，推动现代农业发展而作出的一项制度性安排</a:t>
            </a:r>
            <a:r>
              <a:rPr lang="zh-CN" altLang="zh-CN" sz="2000" b="1" dirty="0" smtClean="0"/>
              <a:t>。</a:t>
            </a:r>
            <a:endParaRPr lang="en-US" altLang="zh-CN" sz="2000" b="1" dirty="0" smtClean="0"/>
          </a:p>
          <a:p>
            <a:pPr>
              <a:lnSpc>
                <a:spcPct val="150000"/>
              </a:lnSpc>
              <a:buNone/>
            </a:pPr>
            <a:r>
              <a:rPr lang="zh-CN" altLang="zh-CN" sz="2000" b="1" dirty="0"/>
              <a:t>（三）实施农村土地三权分置带来的结果</a:t>
            </a:r>
            <a:endParaRPr lang="zh-CN" altLang="zh-CN" sz="2000" dirty="0"/>
          </a:p>
          <a:p>
            <a:pPr>
              <a:lnSpc>
                <a:spcPct val="150000"/>
              </a:lnSpc>
              <a:buNone/>
            </a:pPr>
            <a:r>
              <a:rPr lang="en-US" altLang="zh-CN" sz="2000" b="1" dirty="0"/>
              <a:t>   </a:t>
            </a:r>
            <a:r>
              <a:rPr lang="en-US" altLang="zh-CN" sz="2000" b="1" dirty="0" smtClean="0"/>
              <a:t>    </a:t>
            </a:r>
            <a:r>
              <a:rPr lang="en-US" altLang="zh-CN" sz="2000" b="1" dirty="0"/>
              <a:t>1</a:t>
            </a:r>
            <a:r>
              <a:rPr lang="zh-CN" altLang="zh-CN" sz="2000" b="1" dirty="0"/>
              <a:t>、中国未来</a:t>
            </a:r>
            <a:r>
              <a:rPr lang="en-US" altLang="zh-CN" sz="2000" b="1" dirty="0"/>
              <a:t>30</a:t>
            </a:r>
            <a:r>
              <a:rPr lang="zh-CN" altLang="zh-CN" sz="2000" b="1" dirty="0"/>
              <a:t>年，农村将成为奢侈品！</a:t>
            </a:r>
            <a:endParaRPr lang="zh-CN" altLang="zh-CN" sz="2000" dirty="0"/>
          </a:p>
          <a:p>
            <a:pPr>
              <a:lnSpc>
                <a:spcPct val="150000"/>
              </a:lnSpc>
              <a:buNone/>
            </a:pPr>
            <a:r>
              <a:rPr lang="en-US" altLang="zh-CN" sz="2000" dirty="0"/>
              <a:t>    </a:t>
            </a:r>
            <a:r>
              <a:rPr lang="en-US" altLang="zh-CN" sz="2000" dirty="0" smtClean="0"/>
              <a:t>   30</a:t>
            </a:r>
            <a:r>
              <a:rPr lang="zh-CN" altLang="zh-CN" sz="2000" dirty="0"/>
              <a:t>年前中国乡村逐步变成空心村，外出务工、上学，年轻人和文化人流向城市。不少学者与城市人批评政府剥削了农村的资源，不！正好相反，让农民回村是在剥夺农民的希望，农民</a:t>
            </a:r>
            <a:r>
              <a:rPr lang="en-US" altLang="zh-CN" sz="2000" dirty="0"/>
              <a:t>70%</a:t>
            </a:r>
            <a:r>
              <a:rPr lang="zh-CN" altLang="zh-CN" sz="2000" dirty="0"/>
              <a:t>的收入来自城市。</a:t>
            </a:r>
            <a:r>
              <a:rPr lang="en-US" altLang="zh-CN" sz="2000" dirty="0"/>
              <a:t>30</a:t>
            </a:r>
            <a:r>
              <a:rPr lang="zh-CN" altLang="zh-CN" sz="2000" dirty="0"/>
              <a:t>年后，再回到乡村土地上的主人不是曾经走出去的农民，而是从城市奔向农村的大学生和工人。城镇化在不到</a:t>
            </a:r>
            <a:r>
              <a:rPr lang="en-US" altLang="zh-CN" sz="2000" dirty="0"/>
              <a:t>20</a:t>
            </a:r>
            <a:r>
              <a:rPr lang="zh-CN" altLang="zh-CN" sz="2000" dirty="0"/>
              <a:t>年时间内，会促成乡村</a:t>
            </a:r>
            <a:r>
              <a:rPr lang="en-US" altLang="zh-CN" sz="2000" dirty="0"/>
              <a:t>20%</a:t>
            </a:r>
            <a:r>
              <a:rPr lang="zh-CN" altLang="zh-CN" sz="2000" dirty="0"/>
              <a:t>的耕地转化，空心村会转移，城市有钱人住进了乡村，城市核心区将会成为</a:t>
            </a:r>
            <a:r>
              <a:rPr lang="en-US" altLang="zh-CN" sz="2000" dirty="0"/>
              <a:t>“</a:t>
            </a:r>
            <a:r>
              <a:rPr lang="zh-CN" altLang="zh-CN" sz="2000" dirty="0"/>
              <a:t>空心城</a:t>
            </a:r>
            <a:r>
              <a:rPr lang="en-US" altLang="zh-CN" sz="2000" dirty="0"/>
              <a:t>”</a:t>
            </a:r>
            <a:r>
              <a:rPr lang="zh-CN" altLang="zh-CN" sz="2000" dirty="0"/>
              <a:t>。</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1846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ircle(in)">
                                      <p:cBhvr>
                                        <p:cTn id="7" dur="20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28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30</a:t>
            </a:r>
            <a:r>
              <a:rPr lang="zh-CN" altLang="zh-CN" sz="2000" dirty="0"/>
              <a:t>年后，种田是最好的一种生活方式。</a:t>
            </a:r>
            <a:r>
              <a:rPr lang="en-US" altLang="zh-CN" sz="2000" dirty="0"/>
              <a:t>30</a:t>
            </a:r>
            <a:r>
              <a:rPr lang="zh-CN" altLang="zh-CN" sz="2000" dirty="0"/>
              <a:t>万人以下的城市会变成首选之地，</a:t>
            </a:r>
            <a:r>
              <a:rPr lang="en-US" altLang="zh-CN" sz="2000" dirty="0"/>
              <a:t>3-5</a:t>
            </a:r>
            <a:r>
              <a:rPr lang="zh-CN" altLang="zh-CN" sz="2000" dirty="0"/>
              <a:t>万人的小城镇将是人们最向往的地方。中国完全进入老龄化时代。随着高速、地铁、交通、互联网、物流网的异军突起，传统生活方式将逐步消失。城市有工厂、有市场，是警察与小偷共存的地方；农村是家园、是生活和享受的地方。富裕起来的城市人一经跨入乡村，他们会发展人与自然的关系，人与人的关系，道德与自治之间的关系，城市人很会生活，明白生活价值。</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6370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344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b="1" dirty="0"/>
              <a:t>2</a:t>
            </a:r>
            <a:r>
              <a:rPr lang="zh-CN" altLang="zh-CN" sz="2000" b="1" dirty="0"/>
              <a:t>、村长比市长更有荣誉感</a:t>
            </a:r>
            <a:endParaRPr lang="zh-CN" altLang="zh-CN" sz="2000" dirty="0"/>
          </a:p>
          <a:p>
            <a:pPr>
              <a:lnSpc>
                <a:spcPct val="150000"/>
              </a:lnSpc>
              <a:buNone/>
            </a:pPr>
            <a:r>
              <a:rPr lang="en-US" altLang="zh-CN" sz="2000" dirty="0"/>
              <a:t>    </a:t>
            </a:r>
            <a:r>
              <a:rPr lang="en-US" altLang="zh-CN" sz="2000" dirty="0" smtClean="0"/>
              <a:t>   30</a:t>
            </a:r>
            <a:r>
              <a:rPr lang="zh-CN" altLang="zh-CN" sz="2000" dirty="0"/>
              <a:t>年后，乡村不再是</a:t>
            </a:r>
            <a:r>
              <a:rPr lang="en-US" altLang="zh-CN" sz="2000" dirty="0"/>
              <a:t>5000</a:t>
            </a:r>
            <a:r>
              <a:rPr lang="zh-CN" altLang="zh-CN" sz="2000" dirty="0"/>
              <a:t>到</a:t>
            </a:r>
            <a:r>
              <a:rPr lang="en-US" altLang="zh-CN" sz="2000" dirty="0"/>
              <a:t>8000</a:t>
            </a:r>
            <a:r>
              <a:rPr lang="zh-CN" altLang="zh-CN" sz="2000" dirty="0"/>
              <a:t>亩地的范围，村依然在，可能有很多改为庄园与农场，农业机械化程度达到</a:t>
            </a:r>
            <a:r>
              <a:rPr lang="en-US" altLang="zh-CN" sz="2000" dirty="0"/>
              <a:t>60%</a:t>
            </a:r>
            <a:r>
              <a:rPr lang="zh-CN" altLang="zh-CN" sz="2000" dirty="0"/>
              <a:t>。庄园的面积可能在</a:t>
            </a:r>
            <a:r>
              <a:rPr lang="en-US" altLang="zh-CN" sz="2000" dirty="0"/>
              <a:t>5</a:t>
            </a:r>
            <a:r>
              <a:rPr lang="zh-CN" altLang="zh-CN" sz="2000" dirty="0"/>
              <a:t>公顷到</a:t>
            </a:r>
            <a:r>
              <a:rPr lang="en-US" altLang="zh-CN" sz="2000" dirty="0"/>
              <a:t>15</a:t>
            </a:r>
            <a:r>
              <a:rPr lang="zh-CN" altLang="zh-CN" sz="2000" dirty="0"/>
              <a:t>公顷之间，村里居住的绝大多数是有文化有钱的市民，他们都在村干部领导下。</a:t>
            </a:r>
          </a:p>
          <a:p>
            <a:pPr>
              <a:lnSpc>
                <a:spcPct val="150000"/>
              </a:lnSpc>
              <a:buNone/>
            </a:pPr>
            <a:r>
              <a:rPr lang="en-US" altLang="zh-CN" sz="2000" dirty="0"/>
              <a:t>    </a:t>
            </a:r>
            <a:r>
              <a:rPr lang="en-US" altLang="zh-CN" sz="2000" dirty="0" smtClean="0"/>
              <a:t>   </a:t>
            </a:r>
            <a:r>
              <a:rPr lang="zh-CN" altLang="zh-CN" sz="2000" dirty="0" smtClean="0"/>
              <a:t>村里</a:t>
            </a:r>
            <a:r>
              <a:rPr lang="zh-CN" altLang="zh-CN" sz="2000" dirty="0"/>
              <a:t>有土地、户口、河流、林地等珍贵资源，就业岗位不够，城市环境进一步恶化。那时，城市生活指数比农村差</a:t>
            </a:r>
            <a:r>
              <a:rPr lang="en-US" altLang="zh-CN" sz="2000" dirty="0"/>
              <a:t>3—4</a:t>
            </a:r>
            <a:r>
              <a:rPr lang="zh-CN" altLang="zh-CN" sz="2000" dirty="0"/>
              <a:t>倍，中国正式步入</a:t>
            </a:r>
            <a:r>
              <a:rPr lang="en-US" altLang="zh-CN" sz="2000" dirty="0"/>
              <a:t>“</a:t>
            </a:r>
            <a:r>
              <a:rPr lang="zh-CN" altLang="zh-CN" sz="2000" dirty="0"/>
              <a:t>农民问题</a:t>
            </a:r>
            <a:r>
              <a:rPr lang="en-US" altLang="zh-CN" sz="2000" dirty="0"/>
              <a:t>”</a:t>
            </a:r>
            <a:r>
              <a:rPr lang="zh-CN" altLang="zh-CN" sz="2000" dirty="0"/>
              <a:t>转入</a:t>
            </a:r>
            <a:r>
              <a:rPr lang="en-US" altLang="zh-CN" sz="2000" dirty="0"/>
              <a:t>“</a:t>
            </a:r>
            <a:r>
              <a:rPr lang="zh-CN" altLang="zh-CN" sz="2000" dirty="0"/>
              <a:t>城市问题</a:t>
            </a:r>
            <a:r>
              <a:rPr lang="en-US" altLang="zh-CN" sz="2000" dirty="0"/>
              <a:t>”</a:t>
            </a:r>
            <a:r>
              <a:rPr lang="zh-CN" altLang="zh-CN" sz="2000" dirty="0"/>
              <a:t>的时代。</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6370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29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30</a:t>
            </a:r>
            <a:r>
              <a:rPr lang="zh-CN" altLang="zh-CN" sz="2000" dirty="0"/>
              <a:t>年后，是中国</a:t>
            </a:r>
            <a:r>
              <a:rPr lang="en-US" altLang="zh-CN" sz="2000" dirty="0"/>
              <a:t>5000</a:t>
            </a:r>
            <a:r>
              <a:rPr lang="zh-CN" altLang="zh-CN" sz="2000" dirty="0"/>
              <a:t>年文明史以来最重要的历史时期，农业进入生态与科技、自然与工业化融为一体的</a:t>
            </a:r>
            <a:r>
              <a:rPr lang="en-US" altLang="zh-CN" sz="2000" dirty="0"/>
              <a:t>"</a:t>
            </a:r>
            <a:r>
              <a:rPr lang="zh-CN" altLang="zh-CN" sz="2000" dirty="0"/>
              <a:t>一产时代的到来</a:t>
            </a:r>
            <a:r>
              <a:rPr lang="en-US" altLang="zh-CN" sz="2000" dirty="0"/>
              <a:t>"</a:t>
            </a:r>
            <a:r>
              <a:rPr lang="zh-CN" altLang="zh-CN" sz="2000" dirty="0"/>
              <a:t>，传统的农耕用具在</a:t>
            </a:r>
            <a:r>
              <a:rPr lang="en-US" altLang="zh-CN" sz="2000" dirty="0"/>
              <a:t>20</a:t>
            </a:r>
            <a:r>
              <a:rPr lang="zh-CN" altLang="zh-CN" sz="2000" dirty="0"/>
              <a:t>年中就基本用不上了。</a:t>
            </a:r>
          </a:p>
          <a:p>
            <a:pPr>
              <a:lnSpc>
                <a:spcPct val="150000"/>
              </a:lnSpc>
              <a:buNone/>
            </a:pPr>
            <a:r>
              <a:rPr lang="en-US" altLang="zh-CN" sz="2000" dirty="0"/>
              <a:t>    </a:t>
            </a:r>
            <a:r>
              <a:rPr lang="en-US" altLang="zh-CN" sz="2000" dirty="0" smtClean="0"/>
              <a:t>   </a:t>
            </a:r>
            <a:r>
              <a:rPr lang="zh-CN" altLang="zh-CN" sz="2000" dirty="0" smtClean="0"/>
              <a:t>农耕</a:t>
            </a:r>
            <a:r>
              <a:rPr lang="zh-CN" altLang="zh-CN" sz="2000" dirty="0"/>
              <a:t>文明的消灭由科学技术来决定，工业化生产方式与百分之百的商品化生活方式，让绝大多数农村开始迅速进入到乡村城市状态，中国政府的新农村建设更是依照城市化的理念推进。严格的说，新农村建设是对农耕文明的一次冲击，这场冲击从本质上改变了中国农民，同时也终结了城市时代的命运。</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0294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52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zh-CN" sz="2000" dirty="0"/>
              <a:t> </a:t>
            </a:r>
            <a:r>
              <a:rPr lang="en-US" altLang="zh-CN" sz="2000" b="1" dirty="0"/>
              <a:t>3</a:t>
            </a:r>
            <a:r>
              <a:rPr lang="zh-CN" altLang="zh-CN" sz="2000" b="1" dirty="0"/>
              <a:t>、</a:t>
            </a:r>
            <a:r>
              <a:rPr lang="en-US" altLang="zh-CN" sz="2000" b="1" dirty="0"/>
              <a:t>“</a:t>
            </a:r>
            <a:r>
              <a:rPr lang="zh-CN" altLang="zh-CN" sz="2000" b="1" dirty="0"/>
              <a:t>以人为本</a:t>
            </a:r>
            <a:r>
              <a:rPr lang="en-US" altLang="zh-CN" sz="2000" b="1" dirty="0"/>
              <a:t>”</a:t>
            </a:r>
            <a:r>
              <a:rPr lang="zh-CN" altLang="zh-CN" sz="2000" b="1" dirty="0"/>
              <a:t>改为</a:t>
            </a:r>
            <a:r>
              <a:rPr lang="en-US" altLang="zh-CN" sz="2000" b="1" dirty="0"/>
              <a:t>“</a:t>
            </a:r>
            <a:r>
              <a:rPr lang="zh-CN" altLang="zh-CN" sz="2000" b="1" dirty="0"/>
              <a:t>以自然为本</a:t>
            </a:r>
            <a:r>
              <a:rPr lang="en-US" altLang="zh-CN" sz="2000" b="1" dirty="0"/>
              <a:t>”</a:t>
            </a:r>
            <a:endParaRPr lang="zh-CN" altLang="zh-CN" sz="2000" dirty="0"/>
          </a:p>
          <a:p>
            <a:pPr>
              <a:lnSpc>
                <a:spcPct val="150000"/>
              </a:lnSpc>
              <a:buNone/>
            </a:pPr>
            <a:r>
              <a:rPr lang="en-US" altLang="zh-CN" sz="2000" dirty="0"/>
              <a:t>   </a:t>
            </a:r>
            <a:r>
              <a:rPr lang="en-US" altLang="zh-CN" sz="2000" dirty="0" smtClean="0"/>
              <a:t>    </a:t>
            </a:r>
            <a:r>
              <a:rPr lang="zh-CN" altLang="zh-CN" sz="2000" dirty="0"/>
              <a:t>从人的基本要求来看，</a:t>
            </a:r>
            <a:r>
              <a:rPr lang="en-US" altLang="zh-CN" sz="2000" dirty="0"/>
              <a:t>“</a:t>
            </a:r>
            <a:r>
              <a:rPr lang="zh-CN" altLang="zh-CN" sz="2000" dirty="0"/>
              <a:t>食</a:t>
            </a:r>
            <a:r>
              <a:rPr lang="en-US" altLang="zh-CN" sz="2000" dirty="0"/>
              <a:t>”</a:t>
            </a:r>
            <a:r>
              <a:rPr lang="zh-CN" altLang="zh-CN" sz="2000" dirty="0"/>
              <a:t>，在田园乡村绝对重要，蔬菜基本是有机蔬菜，又开始从有机蔬菜追求本地和原种食品。</a:t>
            </a:r>
            <a:r>
              <a:rPr lang="en-US" altLang="zh-CN" sz="2000" dirty="0"/>
              <a:t>“</a:t>
            </a:r>
            <a:r>
              <a:rPr lang="zh-CN" altLang="zh-CN" sz="2000" dirty="0"/>
              <a:t>住</a:t>
            </a:r>
            <a:r>
              <a:rPr lang="en-US" altLang="zh-CN" sz="2000" dirty="0"/>
              <a:t>”</a:t>
            </a:r>
            <a:r>
              <a:rPr lang="zh-CN" altLang="zh-CN" sz="2000" dirty="0"/>
              <a:t>，目前建房，住所是彻底依人们的要求为原则，三十年后，开始从内心世界关注土壤，开始把土壤与树木视为自己的孩子，把它们看成有生命的物质。而真正能把人与自然融为一体，那是</a:t>
            </a:r>
            <a:r>
              <a:rPr lang="en-US" altLang="zh-CN" sz="2000" dirty="0"/>
              <a:t>50</a:t>
            </a:r>
            <a:r>
              <a:rPr lang="zh-CN" altLang="zh-CN" sz="2000" dirty="0"/>
              <a:t>年后的事了。那时的</a:t>
            </a:r>
            <a:r>
              <a:rPr lang="en-US" altLang="zh-CN" sz="2000" dirty="0"/>
              <a:t>“</a:t>
            </a:r>
            <a:r>
              <a:rPr lang="zh-CN" altLang="zh-CN" sz="2000" dirty="0"/>
              <a:t>住</a:t>
            </a:r>
            <a:r>
              <a:rPr lang="en-US" altLang="zh-CN" sz="2000" dirty="0"/>
              <a:t>”</a:t>
            </a:r>
            <a:r>
              <a:rPr lang="zh-CN" altLang="zh-CN" sz="2000" dirty="0"/>
              <a:t>，追求的不仅是室内的舒适度，而是开始强调室内外的环境，人与人之间的道德，住房与自然间的和谐，由</a:t>
            </a:r>
            <a:r>
              <a:rPr lang="en-US" altLang="zh-CN" sz="2000" dirty="0"/>
              <a:t>“</a:t>
            </a:r>
            <a:r>
              <a:rPr lang="zh-CN" altLang="zh-CN" sz="2000" dirty="0"/>
              <a:t>以人为本</a:t>
            </a:r>
            <a:r>
              <a:rPr lang="en-US" altLang="zh-CN" sz="2000" dirty="0"/>
              <a:t>”</a:t>
            </a:r>
            <a:r>
              <a:rPr lang="zh-CN" altLang="zh-CN" sz="2000" dirty="0"/>
              <a:t>改为</a:t>
            </a:r>
            <a:r>
              <a:rPr lang="en-US" altLang="zh-CN" sz="2000" dirty="0"/>
              <a:t>“</a:t>
            </a:r>
            <a:r>
              <a:rPr lang="zh-CN" altLang="zh-CN" sz="2000" dirty="0"/>
              <a:t>以自然为本</a:t>
            </a:r>
            <a:r>
              <a:rPr lang="en-US" altLang="zh-CN" sz="2000" dirty="0"/>
              <a:t>”</a:t>
            </a:r>
            <a:r>
              <a:rPr lang="zh-CN" altLang="zh-CN" sz="2000" dirty="0"/>
              <a:t>。乡村环境会成为城市人追求的主流目标，房地产也开始转向广阔的乡村市场。乡村的路因为每个小城市均为</a:t>
            </a:r>
            <a:r>
              <a:rPr lang="en-US" altLang="zh-CN" sz="2000" dirty="0"/>
              <a:t>3—5</a:t>
            </a:r>
            <a:r>
              <a:rPr lang="zh-CN" altLang="zh-CN" sz="2000" dirty="0"/>
              <a:t>万人，道路呈现放射状的，小城市不是在水泥钢筋之中，而是在林中、水塘边、在小山坡，这里的路是景是田是人文环境，农村不再是汽车，可能是自行车、摩托车（太阳能）盛行，很多路又把水泥给改成砂石路和泥路。</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029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430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a:t>4</a:t>
            </a:r>
            <a:r>
              <a:rPr lang="zh-CN" altLang="zh-CN" sz="2000" dirty="0"/>
              <a:t>、农村户口</a:t>
            </a:r>
            <a:r>
              <a:rPr lang="en-US" altLang="zh-CN" sz="2000" dirty="0"/>
              <a:t>“</a:t>
            </a:r>
            <a:r>
              <a:rPr lang="zh-CN" altLang="zh-CN" sz="2000" dirty="0"/>
              <a:t>含金量</a:t>
            </a:r>
            <a:r>
              <a:rPr lang="en-US" altLang="zh-CN" sz="2000" dirty="0"/>
              <a:t>”</a:t>
            </a:r>
            <a:r>
              <a:rPr lang="zh-CN" altLang="zh-CN" sz="2000" dirty="0"/>
              <a:t>上涨</a:t>
            </a:r>
          </a:p>
          <a:p>
            <a:pPr>
              <a:lnSpc>
                <a:spcPct val="150000"/>
              </a:lnSpc>
              <a:buNone/>
            </a:pPr>
            <a:r>
              <a:rPr lang="en-US" altLang="zh-CN" sz="2000" dirty="0"/>
              <a:t>    </a:t>
            </a:r>
            <a:r>
              <a:rPr lang="en-US" altLang="zh-CN" sz="2000" dirty="0" smtClean="0"/>
              <a:t>   </a:t>
            </a:r>
            <a:r>
              <a:rPr lang="zh-CN" altLang="zh-CN" sz="2000" dirty="0" smtClean="0"/>
              <a:t>据</a:t>
            </a:r>
            <a:r>
              <a:rPr lang="zh-CN" altLang="zh-CN" sz="2000" dirty="0"/>
              <a:t>调查发现，在户籍人口城镇化率提升缓慢的背后，存在一定的</a:t>
            </a:r>
            <a:r>
              <a:rPr lang="en-US" altLang="zh-CN" sz="2000" dirty="0"/>
              <a:t>“</a:t>
            </a:r>
            <a:r>
              <a:rPr lang="zh-CN" altLang="zh-CN" sz="2000" dirty="0"/>
              <a:t>逆城镇化</a:t>
            </a:r>
            <a:r>
              <a:rPr lang="en-US" altLang="zh-CN" sz="2000" dirty="0"/>
              <a:t>”</a:t>
            </a:r>
            <a:r>
              <a:rPr lang="zh-CN" altLang="zh-CN" sz="2000" dirty="0"/>
              <a:t>现象。大多数考上大学的农村学生不再迁户口了，一部分常年生活在城市的农村户口人员，已经完全具备落户城市的条件，却还是选择把户口留在农村。之所以常住城市的农民落户意愿不高，一方面缘于农村户口所附带的利益，城乡二元制结构下，农村土地为集体所有，农民有宅基地和农田、山林等的承包权，甚至随着近年政策的倾斜，农村户口在养老、医疗方面也有所优待；另一方面，此前城市居民所具备的优势，诸如教育、医疗、购房，农村户口人员只要与城市居民参与同等工作即可获得，吸引力大减。未来</a:t>
            </a:r>
            <a:r>
              <a:rPr lang="en-US" altLang="zh-CN" sz="2000" dirty="0"/>
              <a:t>20</a:t>
            </a:r>
            <a:r>
              <a:rPr lang="zh-CN" altLang="zh-CN" sz="2000" dirty="0"/>
              <a:t>年，最赚钱的行业不是做房地产，而是做农民！</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029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20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47"/>
          <p:cNvSpPr>
            <a:spLocks noChangeArrowheads="1"/>
          </p:cNvSpPr>
          <p:nvPr/>
        </p:nvSpPr>
        <p:spPr bwMode="auto">
          <a:xfrm>
            <a:off x="1170648" y="1274298"/>
            <a:ext cx="9713252" cy="19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en-US" altLang="zh-CN" sz="2000" dirty="0" smtClean="0"/>
              <a:t>      </a:t>
            </a:r>
            <a:r>
              <a:rPr lang="zh-CN" altLang="zh-CN" sz="2000" dirty="0" smtClean="0"/>
              <a:t>在</a:t>
            </a:r>
            <a:r>
              <a:rPr lang="zh-CN" altLang="zh-CN" sz="2000" dirty="0"/>
              <a:t>国家经济结构调整和出台各种利好农业、农民的政策背景下，大量社会资本涌入农业领域，新农业蕴含着巨大潜力，是一块值得投资者期待的领域。而正在进行的农业产业大整合，或许可以看作是房地产业的</a:t>
            </a:r>
            <a:r>
              <a:rPr lang="en-US" altLang="zh-CN" sz="2000" dirty="0"/>
              <a:t>“</a:t>
            </a:r>
            <a:r>
              <a:rPr lang="zh-CN" altLang="zh-CN" sz="2000" dirty="0"/>
              <a:t>前十年</a:t>
            </a:r>
            <a:r>
              <a:rPr lang="en-US" altLang="zh-CN" sz="2000" dirty="0"/>
              <a:t>”</a:t>
            </a:r>
            <a:r>
              <a:rPr lang="zh-CN" altLang="zh-CN" sz="2000" dirty="0"/>
              <a:t>，经过大整合后，也许未来最赚钱的行业不是做房地产，而是做</a:t>
            </a:r>
            <a:r>
              <a:rPr lang="en-US" altLang="zh-CN" sz="2000" dirty="0"/>
              <a:t>“</a:t>
            </a:r>
            <a:r>
              <a:rPr lang="zh-CN" altLang="zh-CN" sz="2000" dirty="0"/>
              <a:t>农民</a:t>
            </a:r>
            <a:r>
              <a:rPr lang="en-US" altLang="zh-CN" sz="2000" dirty="0"/>
              <a:t>”</a:t>
            </a:r>
            <a:r>
              <a:rPr lang="zh-CN" altLang="zh-CN" sz="2000" dirty="0"/>
              <a:t>呢？</a:t>
            </a:r>
          </a:p>
        </p:txBody>
      </p:sp>
      <p:sp>
        <p:nvSpPr>
          <p:cNvPr id="25" name="矩形 3"/>
          <p:cNvSpPr>
            <a:spLocks noChangeArrowheads="1"/>
          </p:cNvSpPr>
          <p:nvPr/>
        </p:nvSpPr>
        <p:spPr bwMode="auto">
          <a:xfrm>
            <a:off x="1314792" y="295312"/>
            <a:ext cx="3951705" cy="5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zh-CN" sz="2933" b="1" dirty="0" smtClean="0">
                <a:solidFill>
                  <a:schemeClr val="tx1">
                    <a:lumMod val="75000"/>
                    <a:lumOff val="25000"/>
                  </a:schemeClr>
                </a:solidFill>
                <a:latin typeface="Arial" panose="020B0604020202020204" pitchFamily="34" charset="0"/>
                <a:cs typeface="Arial" panose="020B0604020202020204" pitchFamily="34" charset="0"/>
              </a:rPr>
              <a:t>四</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、农村土地三权</a:t>
            </a:r>
            <a:r>
              <a:rPr lang="zh-CN" altLang="zh-CN" sz="2933" b="1" dirty="0">
                <a:solidFill>
                  <a:schemeClr val="tx1">
                    <a:lumMod val="75000"/>
                    <a:lumOff val="25000"/>
                  </a:schemeClr>
                </a:solidFill>
                <a:latin typeface="Arial" panose="020B0604020202020204" pitchFamily="34" charset="0"/>
                <a:cs typeface="Arial" panose="020B0604020202020204" pitchFamily="34" charset="0"/>
              </a:rPr>
              <a:t>分置</a:t>
            </a:r>
            <a:endParaRPr lang="zh-CN" altLang="en-US" sz="29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029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4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cfe325ac88af4cb1e315171a86c19382325f4f"/>
  <p:tag name="ISPRING_PRESENTATION_TITLE" val="模板077.pptx"/>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3628</Words>
  <Application>Microsoft Office PowerPoint</Application>
  <PresentationFormat>自定义</PresentationFormat>
  <Paragraphs>123</Paragraphs>
  <Slides>28</Slides>
  <Notes>28</Notes>
  <HiddenSlides>0</HiddenSlides>
  <MMClips>1</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模板077.pptx</dc:title>
  <dc:creator/>
  <cp:keywords/>
  <cp:lastModifiedBy/>
  <cp:revision>1</cp:revision>
  <dcterms:created xsi:type="dcterms:W3CDTF">2016-11-27T09:32:28Z</dcterms:created>
  <dcterms:modified xsi:type="dcterms:W3CDTF">2019-09-11T03:35:16Z</dcterms:modified>
  <cp:category/>
</cp:coreProperties>
</file>