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0" r:id="rId1"/>
  </p:sldMasterIdLst>
  <p:notesMasterIdLst>
    <p:notesMasterId r:id="rId26"/>
  </p:notesMasterIdLst>
  <p:sldIdLst>
    <p:sldId id="524" r:id="rId2"/>
    <p:sldId id="573" r:id="rId3"/>
    <p:sldId id="572" r:id="rId4"/>
    <p:sldId id="567" r:id="rId5"/>
    <p:sldId id="527" r:id="rId6"/>
    <p:sldId id="575" r:id="rId7"/>
    <p:sldId id="530" r:id="rId8"/>
    <p:sldId id="533" r:id="rId9"/>
    <p:sldId id="578" r:id="rId10"/>
    <p:sldId id="582" r:id="rId11"/>
    <p:sldId id="581" r:id="rId12"/>
    <p:sldId id="580" r:id="rId13"/>
    <p:sldId id="579" r:id="rId14"/>
    <p:sldId id="534" r:id="rId15"/>
    <p:sldId id="593" r:id="rId16"/>
    <p:sldId id="595" r:id="rId17"/>
    <p:sldId id="597" r:id="rId18"/>
    <p:sldId id="598" r:id="rId19"/>
    <p:sldId id="600" r:id="rId20"/>
    <p:sldId id="601" r:id="rId21"/>
    <p:sldId id="602" r:id="rId22"/>
    <p:sldId id="603" r:id="rId23"/>
    <p:sldId id="604" r:id="rId24"/>
    <p:sldId id="561" r:id="rId25"/>
  </p:sldIdLst>
  <p:sldSz cx="12192000" cy="6858000"/>
  <p:notesSz cx="6858000" cy="9144000"/>
  <p:custDataLst>
    <p:tags r:id="rId27"/>
  </p:custDataLst>
  <p:defaultTextStyle>
    <a:defPPr>
      <a:defRPr lang="zh-CN"/>
    </a:defPPr>
    <a:lvl1pPr marL="0" algn="l" defTabSz="914332" rtl="0" eaLnBrk="1" latinLnBrk="0" hangingPunct="1">
      <a:defRPr sz="1867" kern="1200">
        <a:solidFill>
          <a:schemeClr val="tx1"/>
        </a:solidFill>
        <a:latin typeface="+mn-lt"/>
        <a:ea typeface="+mn-ea"/>
        <a:cs typeface="+mn-cs"/>
      </a:defRPr>
    </a:lvl1pPr>
    <a:lvl2pPr marL="457167" algn="l" defTabSz="914332" rtl="0" eaLnBrk="1" latinLnBrk="0" hangingPunct="1">
      <a:defRPr sz="1867" kern="1200">
        <a:solidFill>
          <a:schemeClr val="tx1"/>
        </a:solidFill>
        <a:latin typeface="+mn-lt"/>
        <a:ea typeface="+mn-ea"/>
        <a:cs typeface="+mn-cs"/>
      </a:defRPr>
    </a:lvl2pPr>
    <a:lvl3pPr marL="914332" algn="l" defTabSz="914332" rtl="0" eaLnBrk="1" latinLnBrk="0" hangingPunct="1">
      <a:defRPr sz="1867" kern="1200">
        <a:solidFill>
          <a:schemeClr val="tx1"/>
        </a:solidFill>
        <a:latin typeface="+mn-lt"/>
        <a:ea typeface="+mn-ea"/>
        <a:cs typeface="+mn-cs"/>
      </a:defRPr>
    </a:lvl3pPr>
    <a:lvl4pPr marL="1371498" algn="l" defTabSz="914332" rtl="0" eaLnBrk="1" latinLnBrk="0" hangingPunct="1">
      <a:defRPr sz="1867" kern="1200">
        <a:solidFill>
          <a:schemeClr val="tx1"/>
        </a:solidFill>
        <a:latin typeface="+mn-lt"/>
        <a:ea typeface="+mn-ea"/>
        <a:cs typeface="+mn-cs"/>
      </a:defRPr>
    </a:lvl4pPr>
    <a:lvl5pPr marL="1828664" algn="l" defTabSz="914332" rtl="0" eaLnBrk="1" latinLnBrk="0" hangingPunct="1">
      <a:defRPr sz="1867" kern="1200">
        <a:solidFill>
          <a:schemeClr val="tx1"/>
        </a:solidFill>
        <a:latin typeface="+mn-lt"/>
        <a:ea typeface="+mn-ea"/>
        <a:cs typeface="+mn-cs"/>
      </a:defRPr>
    </a:lvl5pPr>
    <a:lvl6pPr marL="2285830" algn="l" defTabSz="914332" rtl="0" eaLnBrk="1" latinLnBrk="0" hangingPunct="1">
      <a:defRPr sz="1867" kern="1200">
        <a:solidFill>
          <a:schemeClr val="tx1"/>
        </a:solidFill>
        <a:latin typeface="+mn-lt"/>
        <a:ea typeface="+mn-ea"/>
        <a:cs typeface="+mn-cs"/>
      </a:defRPr>
    </a:lvl6pPr>
    <a:lvl7pPr marL="2742994" algn="l" defTabSz="914332" rtl="0" eaLnBrk="1" latinLnBrk="0" hangingPunct="1">
      <a:defRPr sz="1867" kern="1200">
        <a:solidFill>
          <a:schemeClr val="tx1"/>
        </a:solidFill>
        <a:latin typeface="+mn-lt"/>
        <a:ea typeface="+mn-ea"/>
        <a:cs typeface="+mn-cs"/>
      </a:defRPr>
    </a:lvl7pPr>
    <a:lvl8pPr marL="3200160" algn="l" defTabSz="914332" rtl="0" eaLnBrk="1" latinLnBrk="0" hangingPunct="1">
      <a:defRPr sz="1867" kern="1200">
        <a:solidFill>
          <a:schemeClr val="tx1"/>
        </a:solidFill>
        <a:latin typeface="+mn-lt"/>
        <a:ea typeface="+mn-ea"/>
        <a:cs typeface="+mn-cs"/>
      </a:defRPr>
    </a:lvl8pPr>
    <a:lvl9pPr marL="3657327" algn="l" defTabSz="914332" rtl="0" eaLnBrk="1" latinLnBrk="0" hangingPunct="1">
      <a:defRPr sz="1867"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787" userDrawn="1">
          <p15:clr>
            <a:srgbClr val="A4A3A4"/>
          </p15:clr>
        </p15:guide>
        <p15:guide id="2" pos="644" userDrawn="1">
          <p15:clr>
            <a:srgbClr val="A4A3A4"/>
          </p15:clr>
        </p15:guide>
        <p15:guide id="3" pos="9596" userDrawn="1">
          <p15:clr>
            <a:srgbClr val="A4A3A4"/>
          </p15:clr>
        </p15:guide>
        <p15:guide id="4" orient="horz" pos="4876" userDrawn="1">
          <p15:clr>
            <a:srgbClr val="A4A3A4"/>
          </p15:clr>
        </p15:guide>
        <p15:guide id="5" orient="horz" pos="1368" userDrawn="1">
          <p15:clr>
            <a:srgbClr val="A4A3A4"/>
          </p15:clr>
        </p15:guide>
        <p15:guide id="6" orient="horz" pos="280" userDrawn="1">
          <p15:clr>
            <a:srgbClr val="A4A3A4"/>
          </p15:clr>
        </p15:guide>
        <p15:guide id="7" orient="horz" pos="5480" userDrawn="1">
          <p15:clr>
            <a:srgbClr val="A4A3A4"/>
          </p15:clr>
        </p15:guide>
        <p15:guide id="8" pos="5120" userDrawn="1">
          <p15:clr>
            <a:srgbClr val="A4A3A4"/>
          </p15:clr>
        </p15:guide>
        <p15:guide id="9" orient="horz" pos="2668" userDrawn="1">
          <p15:clr>
            <a:srgbClr val="A4A3A4"/>
          </p15:clr>
        </p15:guide>
        <p15:guide id="11" orient="horz" pos="3908" userDrawn="1">
          <p15:clr>
            <a:srgbClr val="A4A3A4"/>
          </p15:clr>
        </p15:guide>
        <p15:guide id="12" orient="horz" pos="2840" userDrawn="1">
          <p15:clr>
            <a:srgbClr val="A4A3A4"/>
          </p15:clr>
        </p15:guide>
        <p15:guide id="13" orient="horz" pos="3657" userDrawn="1">
          <p15:clr>
            <a:srgbClr val="A4A3A4"/>
          </p15:clr>
        </p15:guide>
        <p15:guide id="14" orient="horz" pos="1027" userDrawn="1">
          <p15:clr>
            <a:srgbClr val="A4A3A4"/>
          </p15:clr>
        </p15:guide>
        <p15:guide id="15" orient="horz" pos="4111" userDrawn="1">
          <p15:clr>
            <a:srgbClr val="A4A3A4"/>
          </p15:clr>
        </p15:guide>
        <p15:guide id="16" orient="horz" userDrawn="1">
          <p15:clr>
            <a:srgbClr val="A4A3A4"/>
          </p15:clr>
        </p15:guide>
        <p15:guide id="17" orient="horz" pos="2931" userDrawn="1">
          <p15:clr>
            <a:srgbClr val="A4A3A4"/>
          </p15:clr>
        </p15:guide>
        <p15:guide id="18" pos="483" userDrawn="1">
          <p15:clr>
            <a:srgbClr val="A4A3A4"/>
          </p15:clr>
        </p15:guide>
        <p15:guide id="19" pos="7197" userDrawn="1">
          <p15:clr>
            <a:srgbClr val="A4A3A4"/>
          </p15:clr>
        </p15:guide>
        <p15:guide id="20"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9315"/>
    <a:srgbClr val="C91D90"/>
    <a:srgbClr val="FF3BBE"/>
    <a:srgbClr val="22ADDE"/>
    <a:srgbClr val="42C0FF"/>
    <a:srgbClr val="CC3C3C"/>
    <a:srgbClr val="DF25A1"/>
    <a:srgbClr val="88A814"/>
    <a:srgbClr val="A3C718"/>
    <a:srgbClr val="2E8B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99" autoAdjust="0"/>
    <p:restoredTop sz="94424" autoAdjust="0"/>
  </p:normalViewPr>
  <p:slideViewPr>
    <p:cSldViewPr snapToGrid="0" showGuides="1">
      <p:cViewPr>
        <p:scale>
          <a:sx n="75" d="100"/>
          <a:sy n="75" d="100"/>
        </p:scale>
        <p:origin x="-438" y="-72"/>
      </p:cViewPr>
      <p:guideLst>
        <p:guide orient="horz" pos="3787"/>
        <p:guide orient="horz" pos="4876"/>
        <p:guide orient="horz" pos="1368"/>
        <p:guide orient="horz" pos="280"/>
        <p:guide orient="horz" pos="5480"/>
        <p:guide orient="horz" pos="2668"/>
        <p:guide orient="horz" pos="3908"/>
        <p:guide orient="horz" pos="2840"/>
        <p:guide orient="horz" pos="3657"/>
        <p:guide orient="horz" pos="1027"/>
        <p:guide orient="horz" pos="4111"/>
        <p:guide orient="horz"/>
        <p:guide orient="horz" pos="2931"/>
        <p:guide pos="644"/>
        <p:guide pos="9596"/>
        <p:guide pos="5120"/>
        <p:guide pos="483"/>
        <p:guide pos="7197"/>
        <p:guide pos="3840"/>
      </p:guideLst>
    </p:cSldViewPr>
  </p:slideViewPr>
  <p:notesTextViewPr>
    <p:cViewPr>
      <p:scale>
        <a:sx n="1" d="1"/>
        <a:sy n="1" d="1"/>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ea typeface="微软雅黑" panose="020B0503020204020204" pitchFamily="34"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ea typeface="微软雅黑" panose="020B0503020204020204" pitchFamily="34" charset="-122"/>
              </a:defRPr>
            </a:lvl1pPr>
          </a:lstStyle>
          <a:p>
            <a:fld id="{7DA699EB-6B6F-4303-84E5-698CBBF28AE0}" type="datetimeFigureOut">
              <a:rPr lang="zh-CN" altLang="en-US" smtClean="0"/>
              <a:pPr/>
              <a:t>2019/9/11</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ea typeface="微软雅黑" panose="020B0503020204020204" pitchFamily="34" charset="-122"/>
              </a:defRPr>
            </a:lvl1pPr>
          </a:lstStyle>
          <a:p>
            <a:fld id="{7F1D5E53-1996-4A18-8378-BCF5C8046DA1}" type="slidenum">
              <a:rPr lang="zh-CN" altLang="en-US" smtClean="0"/>
              <a:pPr/>
              <a:t>‹#›</a:t>
            </a:fld>
            <a:endParaRPr lang="zh-CN" altLang="en-US" dirty="0"/>
          </a:p>
        </p:txBody>
      </p:sp>
    </p:spTree>
    <p:extLst>
      <p:ext uri="{BB962C8B-B14F-4D97-AF65-F5344CB8AC3E}">
        <p14:creationId xmlns:p14="http://schemas.microsoft.com/office/powerpoint/2010/main" val="3744765781"/>
      </p:ext>
    </p:extLst>
  </p:cSld>
  <p:clrMap bg1="lt1" tx1="dk1" bg2="lt2" tx2="dk2" accent1="accent1" accent2="accent2" accent3="accent3" accent4="accent4" accent5="accent5" accent6="accent6" hlink="hlink" folHlink="folHlink"/>
  <p:notesStyle>
    <a:lvl1pPr marL="0" algn="l" defTabSz="914332" rtl="0" eaLnBrk="1" latinLnBrk="0" hangingPunct="1">
      <a:defRPr sz="1200" kern="1200">
        <a:solidFill>
          <a:schemeClr val="tx1"/>
        </a:solidFill>
        <a:latin typeface="+mn-lt"/>
        <a:ea typeface="微软雅黑" panose="020B0503020204020204" pitchFamily="34" charset="-122"/>
        <a:cs typeface="+mn-cs"/>
      </a:defRPr>
    </a:lvl1pPr>
    <a:lvl2pPr marL="457167" algn="l" defTabSz="914332" rtl="0" eaLnBrk="1" latinLnBrk="0" hangingPunct="1">
      <a:defRPr sz="1200" kern="1200">
        <a:solidFill>
          <a:schemeClr val="tx1"/>
        </a:solidFill>
        <a:latin typeface="+mn-lt"/>
        <a:ea typeface="微软雅黑" panose="020B0503020204020204" pitchFamily="34" charset="-122"/>
        <a:cs typeface="+mn-cs"/>
      </a:defRPr>
    </a:lvl2pPr>
    <a:lvl3pPr marL="914332" algn="l" defTabSz="914332" rtl="0" eaLnBrk="1" latinLnBrk="0" hangingPunct="1">
      <a:defRPr sz="1200" kern="1200">
        <a:solidFill>
          <a:schemeClr val="tx1"/>
        </a:solidFill>
        <a:latin typeface="+mn-lt"/>
        <a:ea typeface="微软雅黑" panose="020B0503020204020204" pitchFamily="34" charset="-122"/>
        <a:cs typeface="+mn-cs"/>
      </a:defRPr>
    </a:lvl3pPr>
    <a:lvl4pPr marL="1371498" algn="l" defTabSz="914332" rtl="0" eaLnBrk="1" latinLnBrk="0" hangingPunct="1">
      <a:defRPr sz="1200" kern="1200">
        <a:solidFill>
          <a:schemeClr val="tx1"/>
        </a:solidFill>
        <a:latin typeface="+mn-lt"/>
        <a:ea typeface="微软雅黑" panose="020B0503020204020204" pitchFamily="34" charset="-122"/>
        <a:cs typeface="+mn-cs"/>
      </a:defRPr>
    </a:lvl4pPr>
    <a:lvl5pPr marL="1828664" algn="l" defTabSz="914332" rtl="0" eaLnBrk="1" latinLnBrk="0" hangingPunct="1">
      <a:defRPr sz="1200" kern="1200">
        <a:solidFill>
          <a:schemeClr val="tx1"/>
        </a:solidFill>
        <a:latin typeface="+mn-lt"/>
        <a:ea typeface="微软雅黑" panose="020B0503020204020204" pitchFamily="34" charset="-122"/>
        <a:cs typeface="+mn-cs"/>
      </a:defRPr>
    </a:lvl5pPr>
    <a:lvl6pPr marL="2285830" algn="l" defTabSz="914332" rtl="0" eaLnBrk="1" latinLnBrk="0" hangingPunct="1">
      <a:defRPr sz="1200" kern="1200">
        <a:solidFill>
          <a:schemeClr val="tx1"/>
        </a:solidFill>
        <a:latin typeface="+mn-lt"/>
        <a:ea typeface="+mn-ea"/>
        <a:cs typeface="+mn-cs"/>
      </a:defRPr>
    </a:lvl6pPr>
    <a:lvl7pPr marL="2742994" algn="l" defTabSz="914332" rtl="0" eaLnBrk="1" latinLnBrk="0" hangingPunct="1">
      <a:defRPr sz="1200" kern="1200">
        <a:solidFill>
          <a:schemeClr val="tx1"/>
        </a:solidFill>
        <a:latin typeface="+mn-lt"/>
        <a:ea typeface="+mn-ea"/>
        <a:cs typeface="+mn-cs"/>
      </a:defRPr>
    </a:lvl7pPr>
    <a:lvl8pPr marL="3200160" algn="l" defTabSz="914332" rtl="0" eaLnBrk="1" latinLnBrk="0" hangingPunct="1">
      <a:defRPr sz="1200" kern="1200">
        <a:solidFill>
          <a:schemeClr val="tx1"/>
        </a:solidFill>
        <a:latin typeface="+mn-lt"/>
        <a:ea typeface="+mn-ea"/>
        <a:cs typeface="+mn-cs"/>
      </a:defRPr>
    </a:lvl8pPr>
    <a:lvl9pPr marL="3657327" algn="l" defTabSz="91433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1D5E53-1996-4A18-8378-BCF5C8046DA1}" type="slidenum">
              <a:rPr lang="zh-CN" altLang="en-US" smtClean="0"/>
              <a:pPr/>
              <a:t>1</a:t>
            </a:fld>
            <a:endParaRPr lang="zh-CN" altLang="en-US" dirty="0"/>
          </a:p>
        </p:txBody>
      </p:sp>
    </p:spTree>
    <p:extLst>
      <p:ext uri="{BB962C8B-B14F-4D97-AF65-F5344CB8AC3E}">
        <p14:creationId xmlns:p14="http://schemas.microsoft.com/office/powerpoint/2010/main" val="1688307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1D5E53-1996-4A18-8378-BCF5C8046DA1}" type="slidenum">
              <a:rPr lang="zh-CN" altLang="en-US" smtClean="0"/>
              <a:pPr/>
              <a:t>10</a:t>
            </a:fld>
            <a:endParaRPr lang="zh-CN" altLang="en-US" dirty="0"/>
          </a:p>
        </p:txBody>
      </p:sp>
    </p:spTree>
    <p:extLst>
      <p:ext uri="{BB962C8B-B14F-4D97-AF65-F5344CB8AC3E}">
        <p14:creationId xmlns:p14="http://schemas.microsoft.com/office/powerpoint/2010/main" val="16042797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1D5E53-1996-4A18-8378-BCF5C8046DA1}" type="slidenum">
              <a:rPr lang="zh-CN" altLang="en-US" smtClean="0"/>
              <a:pPr/>
              <a:t>11</a:t>
            </a:fld>
            <a:endParaRPr lang="zh-CN" altLang="en-US" dirty="0"/>
          </a:p>
        </p:txBody>
      </p:sp>
    </p:spTree>
    <p:extLst>
      <p:ext uri="{BB962C8B-B14F-4D97-AF65-F5344CB8AC3E}">
        <p14:creationId xmlns:p14="http://schemas.microsoft.com/office/powerpoint/2010/main" val="1604279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1D5E53-1996-4A18-8378-BCF5C8046DA1}" type="slidenum">
              <a:rPr lang="zh-CN" altLang="en-US" smtClean="0"/>
              <a:pPr/>
              <a:t>12</a:t>
            </a:fld>
            <a:endParaRPr lang="zh-CN" altLang="en-US" dirty="0"/>
          </a:p>
        </p:txBody>
      </p:sp>
    </p:spTree>
    <p:extLst>
      <p:ext uri="{BB962C8B-B14F-4D97-AF65-F5344CB8AC3E}">
        <p14:creationId xmlns:p14="http://schemas.microsoft.com/office/powerpoint/2010/main" val="16042797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1D5E53-1996-4A18-8378-BCF5C8046DA1}" type="slidenum">
              <a:rPr lang="zh-CN" altLang="en-US" smtClean="0"/>
              <a:pPr/>
              <a:t>13</a:t>
            </a:fld>
            <a:endParaRPr lang="zh-CN" altLang="en-US" dirty="0"/>
          </a:p>
        </p:txBody>
      </p:sp>
    </p:spTree>
    <p:extLst>
      <p:ext uri="{BB962C8B-B14F-4D97-AF65-F5344CB8AC3E}">
        <p14:creationId xmlns:p14="http://schemas.microsoft.com/office/powerpoint/2010/main" val="16042797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1D5E53-1996-4A18-8378-BCF5C8046DA1}" type="slidenum">
              <a:rPr lang="zh-CN" altLang="en-US" smtClean="0"/>
              <a:pPr/>
              <a:t>14</a:t>
            </a:fld>
            <a:endParaRPr lang="zh-CN" altLang="en-US" dirty="0"/>
          </a:p>
        </p:txBody>
      </p:sp>
    </p:spTree>
    <p:extLst>
      <p:ext uri="{BB962C8B-B14F-4D97-AF65-F5344CB8AC3E}">
        <p14:creationId xmlns:p14="http://schemas.microsoft.com/office/powerpoint/2010/main" val="5235058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1D5E53-1996-4A18-8378-BCF5C8046DA1}" type="slidenum">
              <a:rPr lang="zh-CN" altLang="en-US" smtClean="0"/>
              <a:pPr/>
              <a:t>15</a:t>
            </a:fld>
            <a:endParaRPr lang="zh-CN" altLang="en-US" dirty="0"/>
          </a:p>
        </p:txBody>
      </p:sp>
    </p:spTree>
    <p:extLst>
      <p:ext uri="{BB962C8B-B14F-4D97-AF65-F5344CB8AC3E}">
        <p14:creationId xmlns:p14="http://schemas.microsoft.com/office/powerpoint/2010/main" val="16042797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1D5E53-1996-4A18-8378-BCF5C8046DA1}" type="slidenum">
              <a:rPr lang="zh-CN" altLang="en-US" smtClean="0"/>
              <a:pPr/>
              <a:t>16</a:t>
            </a:fld>
            <a:endParaRPr lang="zh-CN" altLang="en-US" dirty="0"/>
          </a:p>
        </p:txBody>
      </p:sp>
    </p:spTree>
    <p:extLst>
      <p:ext uri="{BB962C8B-B14F-4D97-AF65-F5344CB8AC3E}">
        <p14:creationId xmlns:p14="http://schemas.microsoft.com/office/powerpoint/2010/main" val="16042797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1D5E53-1996-4A18-8378-BCF5C8046DA1}" type="slidenum">
              <a:rPr lang="zh-CN" altLang="en-US" smtClean="0"/>
              <a:pPr/>
              <a:t>17</a:t>
            </a:fld>
            <a:endParaRPr lang="zh-CN" altLang="en-US" dirty="0"/>
          </a:p>
        </p:txBody>
      </p:sp>
    </p:spTree>
    <p:extLst>
      <p:ext uri="{BB962C8B-B14F-4D97-AF65-F5344CB8AC3E}">
        <p14:creationId xmlns:p14="http://schemas.microsoft.com/office/powerpoint/2010/main" val="16042797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1D5E53-1996-4A18-8378-BCF5C8046DA1}" type="slidenum">
              <a:rPr lang="zh-CN" altLang="en-US" smtClean="0"/>
              <a:pPr/>
              <a:t>18</a:t>
            </a:fld>
            <a:endParaRPr lang="zh-CN" altLang="en-US" dirty="0"/>
          </a:p>
        </p:txBody>
      </p:sp>
    </p:spTree>
    <p:extLst>
      <p:ext uri="{BB962C8B-B14F-4D97-AF65-F5344CB8AC3E}">
        <p14:creationId xmlns:p14="http://schemas.microsoft.com/office/powerpoint/2010/main" val="16042797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1D5E53-1996-4A18-8378-BCF5C8046DA1}" type="slidenum">
              <a:rPr lang="zh-CN" altLang="en-US" smtClean="0"/>
              <a:pPr/>
              <a:t>19</a:t>
            </a:fld>
            <a:endParaRPr lang="zh-CN" altLang="en-US" dirty="0"/>
          </a:p>
        </p:txBody>
      </p:sp>
    </p:spTree>
    <p:extLst>
      <p:ext uri="{BB962C8B-B14F-4D97-AF65-F5344CB8AC3E}">
        <p14:creationId xmlns:p14="http://schemas.microsoft.com/office/powerpoint/2010/main" val="1604279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1D5E53-1996-4A18-8378-BCF5C8046DA1}" type="slidenum">
              <a:rPr lang="zh-CN" altLang="en-US" smtClean="0"/>
              <a:pPr/>
              <a:t>2</a:t>
            </a:fld>
            <a:endParaRPr lang="zh-CN" altLang="en-US" dirty="0"/>
          </a:p>
        </p:txBody>
      </p:sp>
    </p:spTree>
    <p:extLst>
      <p:ext uri="{BB962C8B-B14F-4D97-AF65-F5344CB8AC3E}">
        <p14:creationId xmlns:p14="http://schemas.microsoft.com/office/powerpoint/2010/main" val="27443717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1D5E53-1996-4A18-8378-BCF5C8046DA1}" type="slidenum">
              <a:rPr lang="zh-CN" altLang="en-US" smtClean="0"/>
              <a:pPr/>
              <a:t>20</a:t>
            </a:fld>
            <a:endParaRPr lang="zh-CN" altLang="en-US" dirty="0"/>
          </a:p>
        </p:txBody>
      </p:sp>
    </p:spTree>
    <p:extLst>
      <p:ext uri="{BB962C8B-B14F-4D97-AF65-F5344CB8AC3E}">
        <p14:creationId xmlns:p14="http://schemas.microsoft.com/office/powerpoint/2010/main" val="16042797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1D5E53-1996-4A18-8378-BCF5C8046DA1}" type="slidenum">
              <a:rPr lang="zh-CN" altLang="en-US" smtClean="0"/>
              <a:pPr/>
              <a:t>21</a:t>
            </a:fld>
            <a:endParaRPr lang="zh-CN" altLang="en-US" dirty="0"/>
          </a:p>
        </p:txBody>
      </p:sp>
    </p:spTree>
    <p:extLst>
      <p:ext uri="{BB962C8B-B14F-4D97-AF65-F5344CB8AC3E}">
        <p14:creationId xmlns:p14="http://schemas.microsoft.com/office/powerpoint/2010/main" val="16042797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1D5E53-1996-4A18-8378-BCF5C8046DA1}" type="slidenum">
              <a:rPr lang="zh-CN" altLang="en-US" smtClean="0"/>
              <a:pPr/>
              <a:t>22</a:t>
            </a:fld>
            <a:endParaRPr lang="zh-CN" altLang="en-US" dirty="0"/>
          </a:p>
        </p:txBody>
      </p:sp>
    </p:spTree>
    <p:extLst>
      <p:ext uri="{BB962C8B-B14F-4D97-AF65-F5344CB8AC3E}">
        <p14:creationId xmlns:p14="http://schemas.microsoft.com/office/powerpoint/2010/main" val="16042797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1D5E53-1996-4A18-8378-BCF5C8046DA1}" type="slidenum">
              <a:rPr lang="zh-CN" altLang="en-US" smtClean="0"/>
              <a:pPr/>
              <a:t>23</a:t>
            </a:fld>
            <a:endParaRPr lang="zh-CN" altLang="en-US" dirty="0"/>
          </a:p>
        </p:txBody>
      </p:sp>
    </p:spTree>
    <p:extLst>
      <p:ext uri="{BB962C8B-B14F-4D97-AF65-F5344CB8AC3E}">
        <p14:creationId xmlns:p14="http://schemas.microsoft.com/office/powerpoint/2010/main" val="16042797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1D5E53-1996-4A18-8378-BCF5C8046DA1}" type="slidenum">
              <a:rPr lang="zh-CN" altLang="en-US" smtClean="0"/>
              <a:pPr/>
              <a:t>24</a:t>
            </a:fld>
            <a:endParaRPr lang="zh-CN" altLang="en-US" dirty="0"/>
          </a:p>
        </p:txBody>
      </p:sp>
    </p:spTree>
    <p:extLst>
      <p:ext uri="{BB962C8B-B14F-4D97-AF65-F5344CB8AC3E}">
        <p14:creationId xmlns:p14="http://schemas.microsoft.com/office/powerpoint/2010/main" val="131926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1D5E53-1996-4A18-8378-BCF5C8046DA1}" type="slidenum">
              <a:rPr lang="zh-CN" altLang="en-US" smtClean="0"/>
              <a:pPr/>
              <a:t>3</a:t>
            </a:fld>
            <a:endParaRPr lang="zh-CN" altLang="en-US" dirty="0"/>
          </a:p>
        </p:txBody>
      </p:sp>
    </p:spTree>
    <p:extLst>
      <p:ext uri="{BB962C8B-B14F-4D97-AF65-F5344CB8AC3E}">
        <p14:creationId xmlns:p14="http://schemas.microsoft.com/office/powerpoint/2010/main" val="2926596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1D5E53-1996-4A18-8378-BCF5C8046DA1}" type="slidenum">
              <a:rPr lang="zh-CN" altLang="en-US" smtClean="0"/>
              <a:pPr/>
              <a:t>4</a:t>
            </a:fld>
            <a:endParaRPr lang="zh-CN" altLang="en-US" dirty="0"/>
          </a:p>
        </p:txBody>
      </p:sp>
    </p:spTree>
    <p:extLst>
      <p:ext uri="{BB962C8B-B14F-4D97-AF65-F5344CB8AC3E}">
        <p14:creationId xmlns:p14="http://schemas.microsoft.com/office/powerpoint/2010/main" val="1442193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1D5E53-1996-4A18-8378-BCF5C8046DA1}" type="slidenum">
              <a:rPr lang="zh-CN" altLang="en-US" smtClean="0"/>
              <a:pPr/>
              <a:t>5</a:t>
            </a:fld>
            <a:endParaRPr lang="zh-CN" altLang="en-US" dirty="0"/>
          </a:p>
        </p:txBody>
      </p:sp>
    </p:spTree>
    <p:extLst>
      <p:ext uri="{BB962C8B-B14F-4D97-AF65-F5344CB8AC3E}">
        <p14:creationId xmlns:p14="http://schemas.microsoft.com/office/powerpoint/2010/main" val="3698135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1D5E53-1996-4A18-8378-BCF5C8046DA1}" type="slidenum">
              <a:rPr lang="zh-CN" altLang="en-US" smtClean="0"/>
              <a:pPr/>
              <a:t>6</a:t>
            </a:fld>
            <a:endParaRPr lang="zh-CN" altLang="en-US" dirty="0"/>
          </a:p>
        </p:txBody>
      </p:sp>
    </p:spTree>
    <p:extLst>
      <p:ext uri="{BB962C8B-B14F-4D97-AF65-F5344CB8AC3E}">
        <p14:creationId xmlns:p14="http://schemas.microsoft.com/office/powerpoint/2010/main" val="1615543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1D5E53-1996-4A18-8378-BCF5C8046DA1}" type="slidenum">
              <a:rPr lang="zh-CN" altLang="en-US" smtClean="0"/>
              <a:pPr/>
              <a:t>7</a:t>
            </a:fld>
            <a:endParaRPr lang="zh-CN" altLang="en-US" dirty="0"/>
          </a:p>
        </p:txBody>
      </p:sp>
    </p:spTree>
    <p:extLst>
      <p:ext uri="{BB962C8B-B14F-4D97-AF65-F5344CB8AC3E}">
        <p14:creationId xmlns:p14="http://schemas.microsoft.com/office/powerpoint/2010/main" val="41656723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1D5E53-1996-4A18-8378-BCF5C8046DA1}" type="slidenum">
              <a:rPr lang="zh-CN" altLang="en-US" smtClean="0"/>
              <a:pPr/>
              <a:t>8</a:t>
            </a:fld>
            <a:endParaRPr lang="zh-CN" altLang="en-US" dirty="0"/>
          </a:p>
        </p:txBody>
      </p:sp>
    </p:spTree>
    <p:extLst>
      <p:ext uri="{BB962C8B-B14F-4D97-AF65-F5344CB8AC3E}">
        <p14:creationId xmlns:p14="http://schemas.microsoft.com/office/powerpoint/2010/main" val="16042797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1D5E53-1996-4A18-8378-BCF5C8046DA1}" type="slidenum">
              <a:rPr lang="zh-CN" altLang="en-US" smtClean="0"/>
              <a:pPr/>
              <a:t>9</a:t>
            </a:fld>
            <a:endParaRPr lang="zh-CN" altLang="en-US" dirty="0"/>
          </a:p>
        </p:txBody>
      </p:sp>
    </p:spTree>
    <p:extLst>
      <p:ext uri="{BB962C8B-B14F-4D97-AF65-F5344CB8AC3E}">
        <p14:creationId xmlns:p14="http://schemas.microsoft.com/office/powerpoint/2010/main" val="160427973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jpeg"/><Relationship Id="rId16"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41" y="-1"/>
            <a:ext cx="12201841" cy="6858001"/>
          </a:xfrm>
          <a:prstGeom prst="rect">
            <a:avLst/>
          </a:prstGeom>
        </p:spPr>
      </p:pic>
      <p:pic>
        <p:nvPicPr>
          <p:cNvPr id="3" name="图片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41" y="0"/>
            <a:ext cx="12201841" cy="6682154"/>
          </a:xfrm>
          <a:prstGeom prst="rect">
            <a:avLst/>
          </a:prstGeom>
        </p:spPr>
      </p:pic>
      <p:pic>
        <p:nvPicPr>
          <p:cNvPr id="4" name="图片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3295844"/>
            <a:ext cx="12192000" cy="3578518"/>
          </a:xfrm>
          <a:prstGeom prst="rect">
            <a:avLst/>
          </a:prstGeom>
        </p:spPr>
      </p:pic>
      <p:pic>
        <p:nvPicPr>
          <p:cNvPr id="5" name="图片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502380" y="1394141"/>
            <a:ext cx="775412" cy="768747"/>
          </a:xfrm>
          <a:prstGeom prst="rect">
            <a:avLst/>
          </a:prstGeom>
        </p:spPr>
      </p:pic>
      <p:pic>
        <p:nvPicPr>
          <p:cNvPr id="6" name="图片 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1012104">
            <a:off x="1528910" y="2828755"/>
            <a:ext cx="847435" cy="693179"/>
          </a:xfrm>
          <a:prstGeom prst="rect">
            <a:avLst/>
          </a:prstGeom>
        </p:spPr>
      </p:pic>
      <p:pic>
        <p:nvPicPr>
          <p:cNvPr id="7" name="图片 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039023" y="5853490"/>
            <a:ext cx="730664" cy="771160"/>
          </a:xfrm>
          <a:prstGeom prst="rect">
            <a:avLst/>
          </a:prstGeom>
        </p:spPr>
      </p:pic>
      <p:pic>
        <p:nvPicPr>
          <p:cNvPr id="8" name="图片 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17376526">
            <a:off x="9708117" y="1940957"/>
            <a:ext cx="1066903" cy="799469"/>
          </a:xfrm>
          <a:prstGeom prst="rect">
            <a:avLst/>
          </a:prstGeom>
        </p:spPr>
      </p:pic>
      <p:pic>
        <p:nvPicPr>
          <p:cNvPr id="9" name="图片 8"/>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1223709">
            <a:off x="9068802" y="4272433"/>
            <a:ext cx="1066903" cy="799469"/>
          </a:xfrm>
          <a:prstGeom prst="rect">
            <a:avLst/>
          </a:prstGeom>
        </p:spPr>
      </p:pic>
      <p:pic>
        <p:nvPicPr>
          <p:cNvPr id="10" name="图片 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192940">
            <a:off x="7801415" y="1514931"/>
            <a:ext cx="562540" cy="422317"/>
          </a:xfrm>
          <a:prstGeom prst="rect">
            <a:avLst/>
          </a:prstGeom>
        </p:spPr>
      </p:pic>
      <p:pic>
        <p:nvPicPr>
          <p:cNvPr id="11" name="图片 10"/>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rot="7492339">
            <a:off x="7003628" y="1176725"/>
            <a:ext cx="467691" cy="351111"/>
          </a:xfrm>
          <a:prstGeom prst="rect">
            <a:avLst/>
          </a:prstGeom>
        </p:spPr>
      </p:pic>
      <p:pic>
        <p:nvPicPr>
          <p:cNvPr id="12" name="图片 11"/>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rot="4030247">
            <a:off x="1287981" y="2017925"/>
            <a:ext cx="566293" cy="445178"/>
          </a:xfrm>
          <a:prstGeom prst="rect">
            <a:avLst/>
          </a:prstGeom>
        </p:spPr>
      </p:pic>
      <p:pic>
        <p:nvPicPr>
          <p:cNvPr id="13" name="图片 12"/>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977338" y="3978231"/>
            <a:ext cx="269024" cy="266711"/>
          </a:xfrm>
          <a:prstGeom prst="rect">
            <a:avLst/>
          </a:prstGeom>
        </p:spPr>
      </p:pic>
      <p:pic>
        <p:nvPicPr>
          <p:cNvPr id="14" name="图片 13"/>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324174" y="4629574"/>
            <a:ext cx="269024" cy="266711"/>
          </a:xfrm>
          <a:prstGeom prst="rect">
            <a:avLst/>
          </a:prstGeom>
        </p:spPr>
      </p:pic>
      <p:pic>
        <p:nvPicPr>
          <p:cNvPr id="15" name="图片 14"/>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rot="12068594">
            <a:off x="916086" y="2428428"/>
            <a:ext cx="245144" cy="192714"/>
          </a:xfrm>
          <a:prstGeom prst="rect">
            <a:avLst/>
          </a:prstGeom>
        </p:spPr>
      </p:pic>
      <p:pic>
        <p:nvPicPr>
          <p:cNvPr id="16" name="图片 1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rot="11512529">
            <a:off x="6059325" y="5409202"/>
            <a:ext cx="431682" cy="339357"/>
          </a:xfrm>
          <a:prstGeom prst="rect">
            <a:avLst/>
          </a:prstGeom>
        </p:spPr>
      </p:pic>
      <p:pic>
        <p:nvPicPr>
          <p:cNvPr id="17" name="图片 1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rot="14709741">
            <a:off x="2813368" y="6057112"/>
            <a:ext cx="596965" cy="417824"/>
          </a:xfrm>
          <a:prstGeom prst="rect">
            <a:avLst/>
          </a:prstGeom>
        </p:spPr>
      </p:pic>
      <p:pic>
        <p:nvPicPr>
          <p:cNvPr id="18" name="图片 17"/>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rot="6442851">
            <a:off x="2409415" y="6311262"/>
            <a:ext cx="229680" cy="160756"/>
          </a:xfrm>
          <a:prstGeom prst="rect">
            <a:avLst/>
          </a:prstGeom>
        </p:spPr>
      </p:pic>
      <p:pic>
        <p:nvPicPr>
          <p:cNvPr id="19" name="图片 18"/>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rot="19971018">
            <a:off x="7561532" y="5463699"/>
            <a:ext cx="456961" cy="359230"/>
          </a:xfrm>
          <a:prstGeom prst="rect">
            <a:avLst/>
          </a:prstGeom>
        </p:spPr>
      </p:pic>
      <p:pic>
        <p:nvPicPr>
          <p:cNvPr id="20" name="图片 19"/>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5481491" y="6305304"/>
            <a:ext cx="193168" cy="203874"/>
          </a:xfrm>
          <a:prstGeom prst="rect">
            <a:avLst/>
          </a:prstGeom>
        </p:spPr>
      </p:pic>
    </p:spTree>
    <p:extLst>
      <p:ext uri="{BB962C8B-B14F-4D97-AF65-F5344CB8AC3E}">
        <p14:creationId xmlns:p14="http://schemas.microsoft.com/office/powerpoint/2010/main" val="1241922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4/3*#ppt_w"/>
                                          </p:val>
                                        </p:tav>
                                        <p:tav tm="100000">
                                          <p:val>
                                            <p:strVal val="#ppt_w"/>
                                          </p:val>
                                        </p:tav>
                                      </p:tavLst>
                                    </p:anim>
                                    <p:anim calcmode="lin" valueType="num">
                                      <p:cBhvr>
                                        <p:cTn id="8" dur="500" fill="hold"/>
                                        <p:tgtEl>
                                          <p:spTgt spid="3"/>
                                        </p:tgtEl>
                                        <p:attrNameLst>
                                          <p:attrName>ppt_h</p:attrName>
                                        </p:attrNameLst>
                                      </p:cBhvr>
                                      <p:tavLst>
                                        <p:tav tm="0">
                                          <p:val>
                                            <p:strVal val="4/3*#ppt_h"/>
                                          </p:val>
                                        </p:tav>
                                        <p:tav tm="100000">
                                          <p:val>
                                            <p:strVal val="#ppt_h"/>
                                          </p:val>
                                        </p:tav>
                                      </p:tavLst>
                                    </p:anim>
                                  </p:childTnLst>
                                </p:cTn>
                              </p:par>
                              <p:par>
                                <p:cTn id="9" presetID="23" presetClass="entr" presetSubtype="288"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strVal val="4/3*#ppt_w"/>
                                          </p:val>
                                        </p:tav>
                                        <p:tav tm="100000">
                                          <p:val>
                                            <p:strVal val="#ppt_w"/>
                                          </p:val>
                                        </p:tav>
                                      </p:tavLst>
                                    </p:anim>
                                    <p:anim calcmode="lin" valueType="num">
                                      <p:cBhvr>
                                        <p:cTn id="12" dur="500" fill="hold"/>
                                        <p:tgtEl>
                                          <p:spTgt spid="4"/>
                                        </p:tgtEl>
                                        <p:attrNameLst>
                                          <p:attrName>ppt_h</p:attrName>
                                        </p:attrNameLst>
                                      </p:cBhvr>
                                      <p:tavLst>
                                        <p:tav tm="0">
                                          <p:val>
                                            <p:strVal val="4/3*#ppt_h"/>
                                          </p:val>
                                        </p:tav>
                                        <p:tav tm="100000">
                                          <p:val>
                                            <p:strVal val="#ppt_h"/>
                                          </p:val>
                                        </p:tav>
                                      </p:tavLst>
                                    </p:anim>
                                  </p:childTnLst>
                                </p:cTn>
                              </p:par>
                              <p:par>
                                <p:cTn id="13" presetID="2" presetClass="entr" presetSubtype="8" fill="hold" nodeType="withEffect">
                                  <p:stCondLst>
                                    <p:cond delay="75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0-#ppt_w/2"/>
                                          </p:val>
                                        </p:tav>
                                        <p:tav tm="100000">
                                          <p:val>
                                            <p:strVal val="#ppt_x"/>
                                          </p:val>
                                        </p:tav>
                                      </p:tavLst>
                                    </p:anim>
                                    <p:anim calcmode="lin" valueType="num">
                                      <p:cBhvr additive="base">
                                        <p:cTn id="16" dur="1000" fill="hold"/>
                                        <p:tgtEl>
                                          <p:spTgt spid="6"/>
                                        </p:tgtEl>
                                        <p:attrNameLst>
                                          <p:attrName>ppt_y</p:attrName>
                                        </p:attrNameLst>
                                      </p:cBhvr>
                                      <p:tavLst>
                                        <p:tav tm="0">
                                          <p:val>
                                            <p:strVal val="#ppt_y"/>
                                          </p:val>
                                        </p:tav>
                                        <p:tav tm="100000">
                                          <p:val>
                                            <p:strVal val="#ppt_y"/>
                                          </p:val>
                                        </p:tav>
                                      </p:tavLst>
                                    </p:anim>
                                  </p:childTnLst>
                                </p:cTn>
                              </p:par>
                              <p:par>
                                <p:cTn id="17" presetID="6" presetClass="emph" presetSubtype="0" repeatCount="indefinite" autoRev="1" fill="hold" nodeType="withEffect">
                                  <p:stCondLst>
                                    <p:cond delay="750"/>
                                  </p:stCondLst>
                                  <p:childTnLst>
                                    <p:animScale>
                                      <p:cBhvr>
                                        <p:cTn id="18" dur="1000" fill="hold"/>
                                        <p:tgtEl>
                                          <p:spTgt spid="6"/>
                                        </p:tgtEl>
                                      </p:cBhvr>
                                      <p:by x="112000" y="112000"/>
                                    </p:animScale>
                                  </p:childTnLst>
                                </p:cTn>
                              </p:par>
                              <p:par>
                                <p:cTn id="19" presetID="2" presetClass="entr" presetSubtype="8" fill="hold" nodeType="withEffect">
                                  <p:stCondLst>
                                    <p:cond delay="75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750" fill="hold"/>
                                        <p:tgtEl>
                                          <p:spTgt spid="12"/>
                                        </p:tgtEl>
                                        <p:attrNameLst>
                                          <p:attrName>ppt_x</p:attrName>
                                        </p:attrNameLst>
                                      </p:cBhvr>
                                      <p:tavLst>
                                        <p:tav tm="0">
                                          <p:val>
                                            <p:strVal val="0-#ppt_w/2"/>
                                          </p:val>
                                        </p:tav>
                                        <p:tav tm="100000">
                                          <p:val>
                                            <p:strVal val="#ppt_x"/>
                                          </p:val>
                                        </p:tav>
                                      </p:tavLst>
                                    </p:anim>
                                    <p:anim calcmode="lin" valueType="num">
                                      <p:cBhvr additive="base">
                                        <p:cTn id="22" dur="750" fill="hold"/>
                                        <p:tgtEl>
                                          <p:spTgt spid="12"/>
                                        </p:tgtEl>
                                        <p:attrNameLst>
                                          <p:attrName>ppt_y</p:attrName>
                                        </p:attrNameLst>
                                      </p:cBhvr>
                                      <p:tavLst>
                                        <p:tav tm="0">
                                          <p:val>
                                            <p:strVal val="#ppt_y"/>
                                          </p:val>
                                        </p:tav>
                                        <p:tav tm="100000">
                                          <p:val>
                                            <p:strVal val="#ppt_y"/>
                                          </p:val>
                                        </p:tav>
                                      </p:tavLst>
                                    </p:anim>
                                  </p:childTnLst>
                                </p:cTn>
                              </p:par>
                              <p:par>
                                <p:cTn id="23" presetID="6" presetClass="emph" presetSubtype="0" repeatCount="indefinite" autoRev="1" fill="hold" nodeType="withEffect">
                                  <p:stCondLst>
                                    <p:cond delay="750"/>
                                  </p:stCondLst>
                                  <p:childTnLst>
                                    <p:animScale>
                                      <p:cBhvr>
                                        <p:cTn id="24" dur="1000" fill="hold"/>
                                        <p:tgtEl>
                                          <p:spTgt spid="12"/>
                                        </p:tgtEl>
                                      </p:cBhvr>
                                      <p:by x="112000" y="112000"/>
                                    </p:animScale>
                                  </p:childTnLst>
                                </p:cTn>
                              </p:par>
                              <p:par>
                                <p:cTn id="25" presetID="2" presetClass="entr" presetSubtype="12" fill="hold" nodeType="withEffect">
                                  <p:stCondLst>
                                    <p:cond delay="100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750" fill="hold"/>
                                        <p:tgtEl>
                                          <p:spTgt spid="17"/>
                                        </p:tgtEl>
                                        <p:attrNameLst>
                                          <p:attrName>ppt_x</p:attrName>
                                        </p:attrNameLst>
                                      </p:cBhvr>
                                      <p:tavLst>
                                        <p:tav tm="0">
                                          <p:val>
                                            <p:strVal val="0-#ppt_w/2"/>
                                          </p:val>
                                        </p:tav>
                                        <p:tav tm="100000">
                                          <p:val>
                                            <p:strVal val="#ppt_x"/>
                                          </p:val>
                                        </p:tav>
                                      </p:tavLst>
                                    </p:anim>
                                    <p:anim calcmode="lin" valueType="num">
                                      <p:cBhvr additive="base">
                                        <p:cTn id="28" dur="750" fill="hold"/>
                                        <p:tgtEl>
                                          <p:spTgt spid="17"/>
                                        </p:tgtEl>
                                        <p:attrNameLst>
                                          <p:attrName>ppt_y</p:attrName>
                                        </p:attrNameLst>
                                      </p:cBhvr>
                                      <p:tavLst>
                                        <p:tav tm="0">
                                          <p:val>
                                            <p:strVal val="1+#ppt_h/2"/>
                                          </p:val>
                                        </p:tav>
                                        <p:tav tm="100000">
                                          <p:val>
                                            <p:strVal val="#ppt_y"/>
                                          </p:val>
                                        </p:tav>
                                      </p:tavLst>
                                    </p:anim>
                                  </p:childTnLst>
                                </p:cTn>
                              </p:par>
                              <p:par>
                                <p:cTn id="29" presetID="6" presetClass="emph" presetSubtype="0" repeatCount="indefinite" autoRev="1" fill="hold" nodeType="withEffect">
                                  <p:stCondLst>
                                    <p:cond delay="1000"/>
                                  </p:stCondLst>
                                  <p:childTnLst>
                                    <p:animScale>
                                      <p:cBhvr>
                                        <p:cTn id="30" dur="1000" fill="hold"/>
                                        <p:tgtEl>
                                          <p:spTgt spid="17"/>
                                        </p:tgtEl>
                                      </p:cBhvr>
                                      <p:by x="112000" y="112000"/>
                                    </p:animScale>
                                  </p:childTnLst>
                                </p:cTn>
                              </p:par>
                              <p:par>
                                <p:cTn id="31" presetID="2" presetClass="entr" presetSubtype="4" fill="hold" nodeType="withEffect">
                                  <p:stCondLst>
                                    <p:cond delay="100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750" fill="hold"/>
                                        <p:tgtEl>
                                          <p:spTgt spid="7"/>
                                        </p:tgtEl>
                                        <p:attrNameLst>
                                          <p:attrName>ppt_x</p:attrName>
                                        </p:attrNameLst>
                                      </p:cBhvr>
                                      <p:tavLst>
                                        <p:tav tm="0">
                                          <p:val>
                                            <p:strVal val="#ppt_x"/>
                                          </p:val>
                                        </p:tav>
                                        <p:tav tm="100000">
                                          <p:val>
                                            <p:strVal val="#ppt_x"/>
                                          </p:val>
                                        </p:tav>
                                      </p:tavLst>
                                    </p:anim>
                                    <p:anim calcmode="lin" valueType="num">
                                      <p:cBhvr additive="base">
                                        <p:cTn id="34" dur="750" fill="hold"/>
                                        <p:tgtEl>
                                          <p:spTgt spid="7"/>
                                        </p:tgtEl>
                                        <p:attrNameLst>
                                          <p:attrName>ppt_y</p:attrName>
                                        </p:attrNameLst>
                                      </p:cBhvr>
                                      <p:tavLst>
                                        <p:tav tm="0">
                                          <p:val>
                                            <p:strVal val="1+#ppt_h/2"/>
                                          </p:val>
                                        </p:tav>
                                        <p:tav tm="100000">
                                          <p:val>
                                            <p:strVal val="#ppt_y"/>
                                          </p:val>
                                        </p:tav>
                                      </p:tavLst>
                                    </p:anim>
                                  </p:childTnLst>
                                </p:cTn>
                              </p:par>
                              <p:par>
                                <p:cTn id="35" presetID="6" presetClass="emph" presetSubtype="0" repeatCount="indefinite" autoRev="1" fill="hold" nodeType="withEffect">
                                  <p:stCondLst>
                                    <p:cond delay="1000"/>
                                  </p:stCondLst>
                                  <p:childTnLst>
                                    <p:animScale>
                                      <p:cBhvr>
                                        <p:cTn id="36" dur="1000" fill="hold"/>
                                        <p:tgtEl>
                                          <p:spTgt spid="7"/>
                                        </p:tgtEl>
                                      </p:cBhvr>
                                      <p:by x="112000" y="112000"/>
                                    </p:animScale>
                                  </p:childTnLst>
                                </p:cTn>
                              </p:par>
                              <p:par>
                                <p:cTn id="37" presetID="2" presetClass="entr" presetSubtype="6" fill="hold" nodeType="withEffect">
                                  <p:stCondLst>
                                    <p:cond delay="50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1000" fill="hold"/>
                                        <p:tgtEl>
                                          <p:spTgt spid="9"/>
                                        </p:tgtEl>
                                        <p:attrNameLst>
                                          <p:attrName>ppt_x</p:attrName>
                                        </p:attrNameLst>
                                      </p:cBhvr>
                                      <p:tavLst>
                                        <p:tav tm="0">
                                          <p:val>
                                            <p:strVal val="1+#ppt_w/2"/>
                                          </p:val>
                                        </p:tav>
                                        <p:tav tm="100000">
                                          <p:val>
                                            <p:strVal val="#ppt_x"/>
                                          </p:val>
                                        </p:tav>
                                      </p:tavLst>
                                    </p:anim>
                                    <p:anim calcmode="lin" valueType="num">
                                      <p:cBhvr additive="base">
                                        <p:cTn id="40" dur="1000" fill="hold"/>
                                        <p:tgtEl>
                                          <p:spTgt spid="9"/>
                                        </p:tgtEl>
                                        <p:attrNameLst>
                                          <p:attrName>ppt_y</p:attrName>
                                        </p:attrNameLst>
                                      </p:cBhvr>
                                      <p:tavLst>
                                        <p:tav tm="0">
                                          <p:val>
                                            <p:strVal val="1+#ppt_h/2"/>
                                          </p:val>
                                        </p:tav>
                                        <p:tav tm="100000">
                                          <p:val>
                                            <p:strVal val="#ppt_y"/>
                                          </p:val>
                                        </p:tav>
                                      </p:tavLst>
                                    </p:anim>
                                  </p:childTnLst>
                                </p:cTn>
                              </p:par>
                              <p:par>
                                <p:cTn id="41" presetID="6" presetClass="emph" presetSubtype="0" repeatCount="indefinite" autoRev="1" fill="hold" nodeType="withEffect">
                                  <p:stCondLst>
                                    <p:cond delay="500"/>
                                  </p:stCondLst>
                                  <p:childTnLst>
                                    <p:animScale>
                                      <p:cBhvr>
                                        <p:cTn id="42" dur="1000" fill="hold"/>
                                        <p:tgtEl>
                                          <p:spTgt spid="9"/>
                                        </p:tgtEl>
                                      </p:cBhvr>
                                      <p:by x="112000" y="112000"/>
                                    </p:animScale>
                                  </p:childTnLst>
                                </p:cTn>
                              </p:par>
                              <p:par>
                                <p:cTn id="43" presetID="2" presetClass="entr" presetSubtype="6" fill="hold" nodeType="withEffect">
                                  <p:stCondLst>
                                    <p:cond delay="750"/>
                                  </p:stCondLst>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750" fill="hold"/>
                                        <p:tgtEl>
                                          <p:spTgt spid="16"/>
                                        </p:tgtEl>
                                        <p:attrNameLst>
                                          <p:attrName>ppt_x</p:attrName>
                                        </p:attrNameLst>
                                      </p:cBhvr>
                                      <p:tavLst>
                                        <p:tav tm="0">
                                          <p:val>
                                            <p:strVal val="1+#ppt_w/2"/>
                                          </p:val>
                                        </p:tav>
                                        <p:tav tm="100000">
                                          <p:val>
                                            <p:strVal val="#ppt_x"/>
                                          </p:val>
                                        </p:tav>
                                      </p:tavLst>
                                    </p:anim>
                                    <p:anim calcmode="lin" valueType="num">
                                      <p:cBhvr additive="base">
                                        <p:cTn id="46" dur="750" fill="hold"/>
                                        <p:tgtEl>
                                          <p:spTgt spid="16"/>
                                        </p:tgtEl>
                                        <p:attrNameLst>
                                          <p:attrName>ppt_y</p:attrName>
                                        </p:attrNameLst>
                                      </p:cBhvr>
                                      <p:tavLst>
                                        <p:tav tm="0">
                                          <p:val>
                                            <p:strVal val="1+#ppt_h/2"/>
                                          </p:val>
                                        </p:tav>
                                        <p:tav tm="100000">
                                          <p:val>
                                            <p:strVal val="#ppt_y"/>
                                          </p:val>
                                        </p:tav>
                                      </p:tavLst>
                                    </p:anim>
                                  </p:childTnLst>
                                </p:cTn>
                              </p:par>
                              <p:par>
                                <p:cTn id="47" presetID="6" presetClass="emph" presetSubtype="0" repeatCount="indefinite" autoRev="1" fill="hold" nodeType="withEffect">
                                  <p:stCondLst>
                                    <p:cond delay="750"/>
                                  </p:stCondLst>
                                  <p:childTnLst>
                                    <p:animScale>
                                      <p:cBhvr>
                                        <p:cTn id="48" dur="1000" fill="hold"/>
                                        <p:tgtEl>
                                          <p:spTgt spid="16"/>
                                        </p:tgtEl>
                                      </p:cBhvr>
                                      <p:by x="112000" y="112000"/>
                                    </p:animScale>
                                  </p:childTnLst>
                                </p:cTn>
                              </p:par>
                              <p:par>
                                <p:cTn id="49" presetID="2" presetClass="entr" presetSubtype="3" fill="hold" nodeType="withEffect">
                                  <p:stCondLst>
                                    <p:cond delay="50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1000" fill="hold"/>
                                        <p:tgtEl>
                                          <p:spTgt spid="8"/>
                                        </p:tgtEl>
                                        <p:attrNameLst>
                                          <p:attrName>ppt_x</p:attrName>
                                        </p:attrNameLst>
                                      </p:cBhvr>
                                      <p:tavLst>
                                        <p:tav tm="0">
                                          <p:val>
                                            <p:strVal val="1+#ppt_w/2"/>
                                          </p:val>
                                        </p:tav>
                                        <p:tav tm="100000">
                                          <p:val>
                                            <p:strVal val="#ppt_x"/>
                                          </p:val>
                                        </p:tav>
                                      </p:tavLst>
                                    </p:anim>
                                    <p:anim calcmode="lin" valueType="num">
                                      <p:cBhvr additive="base">
                                        <p:cTn id="52" dur="1000" fill="hold"/>
                                        <p:tgtEl>
                                          <p:spTgt spid="8"/>
                                        </p:tgtEl>
                                        <p:attrNameLst>
                                          <p:attrName>ppt_y</p:attrName>
                                        </p:attrNameLst>
                                      </p:cBhvr>
                                      <p:tavLst>
                                        <p:tav tm="0">
                                          <p:val>
                                            <p:strVal val="0-#ppt_h/2"/>
                                          </p:val>
                                        </p:tav>
                                        <p:tav tm="100000">
                                          <p:val>
                                            <p:strVal val="#ppt_y"/>
                                          </p:val>
                                        </p:tav>
                                      </p:tavLst>
                                    </p:anim>
                                  </p:childTnLst>
                                </p:cTn>
                              </p:par>
                              <p:par>
                                <p:cTn id="53" presetID="6" presetClass="emph" presetSubtype="0" repeatCount="indefinite" autoRev="1" fill="hold" nodeType="withEffect">
                                  <p:stCondLst>
                                    <p:cond delay="500"/>
                                  </p:stCondLst>
                                  <p:childTnLst>
                                    <p:animScale>
                                      <p:cBhvr>
                                        <p:cTn id="54" dur="1000" fill="hold"/>
                                        <p:tgtEl>
                                          <p:spTgt spid="8"/>
                                        </p:tgtEl>
                                      </p:cBhvr>
                                      <p:by x="112000" y="112000"/>
                                    </p:animScale>
                                  </p:childTnLst>
                                </p:cTn>
                              </p:par>
                              <p:par>
                                <p:cTn id="55" presetID="2" presetClass="entr" presetSubtype="2" fill="hold" nodeType="withEffect">
                                  <p:stCondLst>
                                    <p:cond delay="75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1000" fill="hold"/>
                                        <p:tgtEl>
                                          <p:spTgt spid="10"/>
                                        </p:tgtEl>
                                        <p:attrNameLst>
                                          <p:attrName>ppt_x</p:attrName>
                                        </p:attrNameLst>
                                      </p:cBhvr>
                                      <p:tavLst>
                                        <p:tav tm="0">
                                          <p:val>
                                            <p:strVal val="1+#ppt_w/2"/>
                                          </p:val>
                                        </p:tav>
                                        <p:tav tm="100000">
                                          <p:val>
                                            <p:strVal val="#ppt_x"/>
                                          </p:val>
                                        </p:tav>
                                      </p:tavLst>
                                    </p:anim>
                                    <p:anim calcmode="lin" valueType="num">
                                      <p:cBhvr additive="base">
                                        <p:cTn id="58" dur="1000" fill="hold"/>
                                        <p:tgtEl>
                                          <p:spTgt spid="10"/>
                                        </p:tgtEl>
                                        <p:attrNameLst>
                                          <p:attrName>ppt_y</p:attrName>
                                        </p:attrNameLst>
                                      </p:cBhvr>
                                      <p:tavLst>
                                        <p:tav tm="0">
                                          <p:val>
                                            <p:strVal val="#ppt_y"/>
                                          </p:val>
                                        </p:tav>
                                        <p:tav tm="100000">
                                          <p:val>
                                            <p:strVal val="#ppt_y"/>
                                          </p:val>
                                        </p:tav>
                                      </p:tavLst>
                                    </p:anim>
                                  </p:childTnLst>
                                </p:cTn>
                              </p:par>
                              <p:par>
                                <p:cTn id="59" presetID="6" presetClass="emph" presetSubtype="0" repeatCount="indefinite" autoRev="1" fill="hold" nodeType="withEffect">
                                  <p:stCondLst>
                                    <p:cond delay="750"/>
                                  </p:stCondLst>
                                  <p:childTnLst>
                                    <p:animScale>
                                      <p:cBhvr>
                                        <p:cTn id="60" dur="1000" fill="hold"/>
                                        <p:tgtEl>
                                          <p:spTgt spid="10"/>
                                        </p:tgtEl>
                                      </p:cBhvr>
                                      <p:by x="112000" y="112000"/>
                                    </p:animScale>
                                  </p:childTnLst>
                                </p:cTn>
                              </p:par>
                              <p:par>
                                <p:cTn id="61" presetID="2" presetClass="entr" presetSubtype="9" fill="hold" nodeType="withEffect">
                                  <p:stCondLst>
                                    <p:cond delay="1000"/>
                                  </p:stCondLst>
                                  <p:childTnLst>
                                    <p:set>
                                      <p:cBhvr>
                                        <p:cTn id="62" dur="1" fill="hold">
                                          <p:stCondLst>
                                            <p:cond delay="0"/>
                                          </p:stCondLst>
                                        </p:cTn>
                                        <p:tgtEl>
                                          <p:spTgt spid="5"/>
                                        </p:tgtEl>
                                        <p:attrNameLst>
                                          <p:attrName>style.visibility</p:attrName>
                                        </p:attrNameLst>
                                      </p:cBhvr>
                                      <p:to>
                                        <p:strVal val="visible"/>
                                      </p:to>
                                    </p:set>
                                    <p:anim calcmode="lin" valueType="num">
                                      <p:cBhvr additive="base">
                                        <p:cTn id="63" dur="1000" fill="hold"/>
                                        <p:tgtEl>
                                          <p:spTgt spid="5"/>
                                        </p:tgtEl>
                                        <p:attrNameLst>
                                          <p:attrName>ppt_x</p:attrName>
                                        </p:attrNameLst>
                                      </p:cBhvr>
                                      <p:tavLst>
                                        <p:tav tm="0">
                                          <p:val>
                                            <p:strVal val="0-#ppt_w/2"/>
                                          </p:val>
                                        </p:tav>
                                        <p:tav tm="100000">
                                          <p:val>
                                            <p:strVal val="#ppt_x"/>
                                          </p:val>
                                        </p:tav>
                                      </p:tavLst>
                                    </p:anim>
                                    <p:anim calcmode="lin" valueType="num">
                                      <p:cBhvr additive="base">
                                        <p:cTn id="64" dur="1000" fill="hold"/>
                                        <p:tgtEl>
                                          <p:spTgt spid="5"/>
                                        </p:tgtEl>
                                        <p:attrNameLst>
                                          <p:attrName>ppt_y</p:attrName>
                                        </p:attrNameLst>
                                      </p:cBhvr>
                                      <p:tavLst>
                                        <p:tav tm="0">
                                          <p:val>
                                            <p:strVal val="0-#ppt_h/2"/>
                                          </p:val>
                                        </p:tav>
                                        <p:tav tm="100000">
                                          <p:val>
                                            <p:strVal val="#ppt_y"/>
                                          </p:val>
                                        </p:tav>
                                      </p:tavLst>
                                    </p:anim>
                                  </p:childTnLst>
                                </p:cTn>
                              </p:par>
                              <p:par>
                                <p:cTn id="65" presetID="6" presetClass="emph" presetSubtype="0" repeatCount="indefinite" autoRev="1" fill="hold" nodeType="withEffect">
                                  <p:stCondLst>
                                    <p:cond delay="1000"/>
                                  </p:stCondLst>
                                  <p:childTnLst>
                                    <p:animScale>
                                      <p:cBhvr>
                                        <p:cTn id="66" dur="1000" fill="hold"/>
                                        <p:tgtEl>
                                          <p:spTgt spid="5"/>
                                        </p:tgtEl>
                                      </p:cBhvr>
                                      <p:by x="112000" y="112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1_空白">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41" y="-1"/>
            <a:ext cx="12201841" cy="6858001"/>
          </a:xfrm>
          <a:prstGeom prst="rect">
            <a:avLst/>
          </a:prstGeom>
        </p:spPr>
      </p:pic>
      <p:sp>
        <p:nvSpPr>
          <p:cNvPr id="3" name="矩形 2"/>
          <p:cNvSpPr/>
          <p:nvPr userDrawn="1"/>
        </p:nvSpPr>
        <p:spPr>
          <a:xfrm>
            <a:off x="188686" y="151039"/>
            <a:ext cx="11814628" cy="6555922"/>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dirty="0">
              <a:ea typeface="微软雅黑" panose="020B0503020204020204" pitchFamily="34" charset="-122"/>
            </a:endParaRPr>
          </a:p>
        </p:txBody>
      </p:sp>
    </p:spTree>
    <p:extLst>
      <p:ext uri="{BB962C8B-B14F-4D97-AF65-F5344CB8AC3E}">
        <p14:creationId xmlns:p14="http://schemas.microsoft.com/office/powerpoint/2010/main" val="57521368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矩形 7"/>
          <p:cNvSpPr/>
          <p:nvPr userDrawn="1"/>
        </p:nvSpPr>
        <p:spPr>
          <a:xfrm>
            <a:off x="0" y="0"/>
            <a:ext cx="12192000" cy="6858000"/>
          </a:xfrm>
          <a:prstGeom prst="rect">
            <a:avLst/>
          </a:prstGeom>
          <a:gradFill flip="none" rotWithShape="1">
            <a:gsLst>
              <a:gs pos="30000">
                <a:srgbClr val="FBFBFB"/>
              </a:gs>
              <a:gs pos="74000">
                <a:schemeClr val="bg1">
                  <a:lumMod val="85000"/>
                </a:schemeClr>
              </a:gs>
              <a:gs pos="100000">
                <a:srgbClr val="D1D1D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dirty="0">
              <a:ea typeface="微软雅黑" panose="020B0503020204020204" pitchFamily="34" charset="-122"/>
            </a:endParaRP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微软雅黑" panose="020B0503020204020204" pitchFamily="34" charset="-122"/>
                <a:ea typeface="微软雅黑" panose="020B0503020204020204" pitchFamily="34" charset="-122"/>
              </a:defRPr>
            </a:lvl1pPr>
          </a:lstStyle>
          <a:p>
            <a:fld id="{4DA96E64-783D-463C-BA44-F5AF67B46485}" type="datetimeFigureOut">
              <a:rPr lang="zh-CN" altLang="en-US" smtClean="0"/>
              <a:pPr/>
              <a:t>2019/9/11</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微软雅黑" panose="020B0503020204020204" pitchFamily="34" charset="-122"/>
                <a:ea typeface="微软雅黑" panose="020B0503020204020204" pitchFamily="34" charset="-122"/>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微软雅黑" panose="020B0503020204020204" pitchFamily="34" charset="-122"/>
                <a:ea typeface="微软雅黑" panose="020B0503020204020204" pitchFamily="34" charset="-122"/>
              </a:defRPr>
            </a:lvl1pPr>
          </a:lstStyle>
          <a:p>
            <a:fld id="{A8C676CA-DACA-4216-AE75-62203F837763}" type="slidenum">
              <a:rPr lang="zh-CN" altLang="en-US" smtClean="0"/>
              <a:pPr/>
              <a:t>‹#›</a:t>
            </a:fld>
            <a:endParaRPr lang="zh-CN" altLang="en-US"/>
          </a:p>
        </p:txBody>
      </p:sp>
    </p:spTree>
    <p:extLst>
      <p:ext uri="{BB962C8B-B14F-4D97-AF65-F5344CB8AC3E}">
        <p14:creationId xmlns:p14="http://schemas.microsoft.com/office/powerpoint/2010/main" val="2367712327"/>
      </p:ext>
    </p:extLst>
  </p:cSld>
  <p:clrMap bg1="lt1" tx1="dk1" bg2="lt2" tx2="dk2" accent1="accent1" accent2="accent2" accent3="accent3" accent4="accent4" accent5="accent5" accent6="accent6" hlink="hlink" folHlink="folHlink"/>
  <p:sldLayoutIdLst>
    <p:sldLayoutId id="2147483714" r:id="rId1"/>
    <p:sldLayoutId id="2147483724" r:id="rId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8.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任意多边形 24"/>
          <p:cNvSpPr/>
          <p:nvPr/>
        </p:nvSpPr>
        <p:spPr>
          <a:xfrm flipH="1">
            <a:off x="4356100" y="3708796"/>
            <a:ext cx="3594100" cy="552800"/>
          </a:xfrm>
          <a:custGeom>
            <a:avLst/>
            <a:gdLst>
              <a:gd name="connsiteX0" fmla="*/ 2953069 w 3080288"/>
              <a:gd name="connsiteY0" fmla="*/ 0 h 381661"/>
              <a:gd name="connsiteX1" fmla="*/ 2279394 w 3080288"/>
              <a:gd name="connsiteY1" fmla="*/ 0 h 381661"/>
              <a:gd name="connsiteX2" fmla="*/ 800894 w 3080288"/>
              <a:gd name="connsiteY2" fmla="*/ 0 h 381661"/>
              <a:gd name="connsiteX3" fmla="*/ 127219 w 3080288"/>
              <a:gd name="connsiteY3" fmla="*/ 0 h 381661"/>
              <a:gd name="connsiteX4" fmla="*/ 0 w 3080288"/>
              <a:gd name="connsiteY4" fmla="*/ 190831 h 381661"/>
              <a:gd name="connsiteX5" fmla="*/ 127219 w 3080288"/>
              <a:gd name="connsiteY5" fmla="*/ 381661 h 381661"/>
              <a:gd name="connsiteX6" fmla="*/ 800894 w 3080288"/>
              <a:gd name="connsiteY6" fmla="*/ 381661 h 381661"/>
              <a:gd name="connsiteX7" fmla="*/ 2279394 w 3080288"/>
              <a:gd name="connsiteY7" fmla="*/ 381661 h 381661"/>
              <a:gd name="connsiteX8" fmla="*/ 2953069 w 3080288"/>
              <a:gd name="connsiteY8" fmla="*/ 381661 h 381661"/>
              <a:gd name="connsiteX9" fmla="*/ 3080288 w 3080288"/>
              <a:gd name="connsiteY9" fmla="*/ 190831 h 38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0288" h="381661">
                <a:moveTo>
                  <a:pt x="2953069" y="0"/>
                </a:moveTo>
                <a:lnTo>
                  <a:pt x="2279394" y="0"/>
                </a:lnTo>
                <a:lnTo>
                  <a:pt x="800894" y="0"/>
                </a:lnTo>
                <a:lnTo>
                  <a:pt x="127219" y="0"/>
                </a:lnTo>
                <a:lnTo>
                  <a:pt x="0" y="190831"/>
                </a:lnTo>
                <a:lnTo>
                  <a:pt x="127219" y="381661"/>
                </a:lnTo>
                <a:lnTo>
                  <a:pt x="800894" y="381661"/>
                </a:lnTo>
                <a:lnTo>
                  <a:pt x="2279394" y="381661"/>
                </a:lnTo>
                <a:lnTo>
                  <a:pt x="2953069" y="381661"/>
                </a:lnTo>
                <a:lnTo>
                  <a:pt x="3080288" y="190831"/>
                </a:lnTo>
                <a:close/>
              </a:path>
            </a:pathLst>
          </a:custGeom>
          <a:solidFill>
            <a:srgbClr val="A3C71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pic>
        <p:nvPicPr>
          <p:cNvPr id="32" name="d - 大调卡农">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995988" y="7278688"/>
            <a:ext cx="609600" cy="609600"/>
          </a:xfrm>
          <a:prstGeom prst="rect">
            <a:avLst/>
          </a:prstGeom>
        </p:spPr>
      </p:pic>
      <p:sp>
        <p:nvSpPr>
          <p:cNvPr id="3" name="文本框 2"/>
          <p:cNvSpPr txBox="1"/>
          <p:nvPr/>
        </p:nvSpPr>
        <p:spPr>
          <a:xfrm>
            <a:off x="361097" y="2806622"/>
            <a:ext cx="11469808" cy="707886"/>
          </a:xfrm>
          <a:prstGeom prst="rect">
            <a:avLst/>
          </a:prstGeom>
          <a:noFill/>
        </p:spPr>
        <p:txBody>
          <a:bodyPr wrap="none" rtlCol="0">
            <a:spAutoFit/>
          </a:bodyPr>
          <a:lstStyle/>
          <a:p>
            <a:pPr algn="ctr"/>
            <a:r>
              <a:rPr lang="zh-CN" altLang="zh-CN" sz="4000" b="1" dirty="0">
                <a:solidFill>
                  <a:srgbClr val="519315"/>
                </a:solidFill>
                <a:latin typeface="微软雅黑" panose="020B0503020204020204" pitchFamily="34" charset="-122"/>
                <a:ea typeface="微软雅黑" panose="020B0503020204020204" pitchFamily="34" charset="-122"/>
              </a:rPr>
              <a:t>党的三农政策与《农村政策法规》专题</a:t>
            </a:r>
            <a:r>
              <a:rPr lang="zh-CN" altLang="zh-CN" sz="4000" b="1" dirty="0" smtClean="0">
                <a:solidFill>
                  <a:srgbClr val="519315"/>
                </a:solidFill>
                <a:latin typeface="微软雅黑" panose="020B0503020204020204" pitchFamily="34" charset="-122"/>
                <a:ea typeface="微软雅黑" panose="020B0503020204020204" pitchFamily="34" charset="-122"/>
              </a:rPr>
              <a:t>讲座</a:t>
            </a:r>
            <a:r>
              <a:rPr lang="zh-CN" altLang="en-US" sz="4000" b="1" dirty="0" smtClean="0">
                <a:solidFill>
                  <a:srgbClr val="519315"/>
                </a:solidFill>
                <a:latin typeface="微软雅黑" panose="020B0503020204020204" pitchFamily="34" charset="-122"/>
                <a:ea typeface="微软雅黑" panose="020B0503020204020204" pitchFamily="34" charset="-122"/>
              </a:rPr>
              <a:t>（一）</a:t>
            </a:r>
            <a:endParaRPr lang="zh-CN" altLang="en-US" sz="4000" b="1" dirty="0">
              <a:solidFill>
                <a:srgbClr val="519315"/>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5003800" y="3738376"/>
            <a:ext cx="2222500" cy="523220"/>
          </a:xfrm>
          <a:prstGeom prst="rect">
            <a:avLst/>
          </a:prstGeom>
          <a:noFill/>
        </p:spPr>
        <p:txBody>
          <a:bodyPr wrap="square" rtlCol="0">
            <a:spAutoFit/>
          </a:bodyPr>
          <a:lstStyle/>
          <a:p>
            <a:pPr algn="ctr"/>
            <a:r>
              <a:rPr lang="zh-CN" altLang="zh-CN" sz="2800" b="1" dirty="0">
                <a:solidFill>
                  <a:schemeClr val="bg1"/>
                </a:solidFill>
              </a:rPr>
              <a:t>主讲：崔</a:t>
            </a:r>
            <a:r>
              <a:rPr lang="en-US" altLang="zh-CN" sz="2800" b="1" dirty="0">
                <a:solidFill>
                  <a:schemeClr val="bg1"/>
                </a:solidFill>
              </a:rPr>
              <a:t>  </a:t>
            </a:r>
            <a:r>
              <a:rPr lang="zh-CN" altLang="zh-CN" sz="2800" b="1" dirty="0">
                <a:solidFill>
                  <a:schemeClr val="bg1"/>
                </a:solidFill>
              </a:rPr>
              <a:t>莹</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12641222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1143" fill="hold"/>
                                        <p:tgtEl>
                                          <p:spTgt spid="32"/>
                                        </p:tgtEl>
                                      </p:cBhvr>
                                    </p:cmd>
                                  </p:childTnLst>
                                </p:cTn>
                              </p:par>
                              <p:par>
                                <p:cTn id="7" presetID="18" presetClass="entr" presetSubtype="6"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strips(downRight)">
                                      <p:cBhvr>
                                        <p:cTn id="9" dur="1000"/>
                                        <p:tgtEl>
                                          <p:spTgt spid="3"/>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anim calcmode="lin" valueType="num">
                                      <p:cBhvr>
                                        <p:cTn id="13" dur="500" fill="hold"/>
                                        <p:tgtEl>
                                          <p:spTgt spid="25"/>
                                        </p:tgtEl>
                                        <p:attrNameLst>
                                          <p:attrName>ppt_x</p:attrName>
                                        </p:attrNameLst>
                                      </p:cBhvr>
                                      <p:tavLst>
                                        <p:tav tm="0">
                                          <p:val>
                                            <p:strVal val="#ppt_x"/>
                                          </p:val>
                                        </p:tav>
                                        <p:tav tm="100000">
                                          <p:val>
                                            <p:strVal val="#ppt_x"/>
                                          </p:val>
                                        </p:tav>
                                      </p:tavLst>
                                    </p:anim>
                                    <p:anim calcmode="lin" valueType="num">
                                      <p:cBhvr>
                                        <p:cTn id="14" dur="500" fill="hold"/>
                                        <p:tgtEl>
                                          <p:spTgt spid="25"/>
                                        </p:tgtEl>
                                        <p:attrNameLst>
                                          <p:attrName>ppt_y</p:attrName>
                                        </p:attrNameLst>
                                      </p:cBhvr>
                                      <p:tavLst>
                                        <p:tav tm="0">
                                          <p:val>
                                            <p:strVal val="#ppt_y+.1"/>
                                          </p:val>
                                        </p:tav>
                                        <p:tav tm="100000">
                                          <p:val>
                                            <p:strVal val="#ppt_y"/>
                                          </p:val>
                                        </p:tav>
                                      </p:tavLst>
                                    </p:anim>
                                  </p:childTnLst>
                                </p:cTn>
                              </p:par>
                              <p:par>
                                <p:cTn id="15" presetID="16" presetClass="entr" presetSubtype="21"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8" repeatCount="indefinite" fill="hold" display="0">
                  <p:stCondLst>
                    <p:cond delay="indefinite"/>
                  </p:stCondLst>
                  <p:endCondLst>
                    <p:cond evt="onStopAudio" delay="0">
                      <p:tgtEl>
                        <p:sldTgt/>
                      </p:tgtEl>
                    </p:cond>
                    <p:cond evt="onNext" delay="0">
                      <p:tgtEl>
                        <p:sldTgt/>
                      </p:tgtEl>
                    </p:cond>
                  </p:endCondLst>
                </p:cTn>
                <p:tgtEl>
                  <p:spTgt spid="32"/>
                </p:tgtEl>
              </p:cMediaNode>
            </p:audio>
          </p:childTnLst>
        </p:cTn>
      </p:par>
    </p:tnLst>
    <p:bldLst>
      <p:bldP spid="25" grpId="0" animBg="1"/>
      <p:bldP spid="3"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矩形 3"/>
          <p:cNvSpPr>
            <a:spLocks noChangeArrowheads="1"/>
          </p:cNvSpPr>
          <p:nvPr/>
        </p:nvSpPr>
        <p:spPr bwMode="auto">
          <a:xfrm>
            <a:off x="1314792" y="295312"/>
            <a:ext cx="2821588"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spcBef>
                <a:spcPct val="0"/>
              </a:spcBef>
              <a:buNone/>
            </a:pPr>
            <a:r>
              <a:rPr lang="zh-CN" altLang="zh-CN" sz="2933" b="1" dirty="0" smtClean="0">
                <a:solidFill>
                  <a:schemeClr val="tx1">
                    <a:lumMod val="75000"/>
                    <a:lumOff val="25000"/>
                  </a:schemeClr>
                </a:solidFill>
                <a:latin typeface="Arial" panose="020B0604020202020204" pitchFamily="34" charset="0"/>
                <a:cs typeface="Arial" panose="020B0604020202020204" pitchFamily="34" charset="0"/>
              </a:rPr>
              <a:t>（</a:t>
            </a:r>
            <a:r>
              <a:rPr lang="zh-CN" altLang="zh-CN" sz="2933" b="1" dirty="0">
                <a:solidFill>
                  <a:schemeClr val="tx1">
                    <a:lumMod val="75000"/>
                    <a:lumOff val="25000"/>
                  </a:schemeClr>
                </a:solidFill>
                <a:latin typeface="Arial" panose="020B0604020202020204" pitchFamily="34" charset="0"/>
                <a:cs typeface="Arial" panose="020B0604020202020204" pitchFamily="34" charset="0"/>
              </a:rPr>
              <a:t>四）总的要求</a:t>
            </a:r>
            <a:endParaRPr lang="zh-CN" altLang="en-US" sz="2933"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9" name="矩形 47"/>
          <p:cNvSpPr>
            <a:spLocks noChangeArrowheads="1"/>
          </p:cNvSpPr>
          <p:nvPr/>
        </p:nvSpPr>
        <p:spPr bwMode="auto">
          <a:xfrm>
            <a:off x="1170648" y="1274298"/>
            <a:ext cx="9713252" cy="3447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50000"/>
              </a:lnSpc>
              <a:buNone/>
            </a:pPr>
            <a:r>
              <a:rPr lang="zh-CN" altLang="en-US" sz="2000" b="1" dirty="0" smtClean="0"/>
              <a:t>总的要求：</a:t>
            </a:r>
            <a:r>
              <a:rPr lang="zh-CN" altLang="zh-CN" sz="2000" b="1" dirty="0" smtClean="0"/>
              <a:t>产业</a:t>
            </a:r>
            <a:r>
              <a:rPr lang="zh-CN" altLang="zh-CN" sz="2000" b="1" dirty="0"/>
              <a:t>兴旺  生态宜居  乡风文明  治理有效  生活</a:t>
            </a:r>
            <a:r>
              <a:rPr lang="zh-CN" altLang="zh-CN" sz="2000" b="1" dirty="0" smtClean="0"/>
              <a:t>富裕</a:t>
            </a:r>
            <a:endParaRPr lang="en-US" altLang="zh-CN" sz="2000" b="1" dirty="0" smtClean="0"/>
          </a:p>
          <a:p>
            <a:pPr>
              <a:lnSpc>
                <a:spcPct val="150000"/>
              </a:lnSpc>
              <a:buNone/>
            </a:pPr>
            <a:endParaRPr lang="en-US" altLang="zh-CN" sz="2000" b="1" dirty="0" smtClean="0"/>
          </a:p>
          <a:p>
            <a:pPr>
              <a:lnSpc>
                <a:spcPct val="150000"/>
              </a:lnSpc>
              <a:buNone/>
            </a:pPr>
            <a:r>
              <a:rPr lang="en-US" altLang="zh-CN" sz="2000" b="1" dirty="0"/>
              <a:t>2</a:t>
            </a:r>
            <a:r>
              <a:rPr lang="zh-CN" altLang="zh-CN" sz="2000" b="1" dirty="0"/>
              <a:t>、生态宜居是提高乡村发展质量的保证。</a:t>
            </a:r>
            <a:r>
              <a:rPr lang="zh-CN" altLang="zh-CN" sz="2000" dirty="0"/>
              <a:t>其内容涵盖村容整洁，村内水、电、路等基础设施完善，以保护自然、顺应自然、敬畏自然的生态文明理念纠正单纯以人工生态系统替代自然生态系统的错误做法，等等。它提倡保留乡土气息、保存乡村风貌、保护乡村生态系统、治理乡村环境污染，实现人与自然和谐共生，让乡村人居环境绿起来、美起来。</a:t>
            </a:r>
            <a:endParaRPr lang="zh-CN" altLang="en-US" sz="2000" dirty="0">
              <a:sym typeface="微软雅黑" pitchFamily="34" charset="-122"/>
            </a:endParaRPr>
          </a:p>
        </p:txBody>
      </p:sp>
    </p:spTree>
    <p:extLst>
      <p:ext uri="{BB962C8B-B14F-4D97-AF65-F5344CB8AC3E}">
        <p14:creationId xmlns:p14="http://schemas.microsoft.com/office/powerpoint/2010/main" val="222850455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4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矩形 3"/>
          <p:cNvSpPr>
            <a:spLocks noChangeArrowheads="1"/>
          </p:cNvSpPr>
          <p:nvPr/>
        </p:nvSpPr>
        <p:spPr bwMode="auto">
          <a:xfrm>
            <a:off x="1314792" y="295312"/>
            <a:ext cx="2821588"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spcBef>
                <a:spcPct val="0"/>
              </a:spcBef>
              <a:buNone/>
            </a:pPr>
            <a:r>
              <a:rPr lang="zh-CN" altLang="zh-CN" sz="2933" b="1" dirty="0" smtClean="0">
                <a:solidFill>
                  <a:schemeClr val="tx1">
                    <a:lumMod val="75000"/>
                    <a:lumOff val="25000"/>
                  </a:schemeClr>
                </a:solidFill>
                <a:latin typeface="Arial" panose="020B0604020202020204" pitchFamily="34" charset="0"/>
                <a:cs typeface="Arial" panose="020B0604020202020204" pitchFamily="34" charset="0"/>
              </a:rPr>
              <a:t>（</a:t>
            </a:r>
            <a:r>
              <a:rPr lang="zh-CN" altLang="zh-CN" sz="2933" b="1" dirty="0">
                <a:solidFill>
                  <a:schemeClr val="tx1">
                    <a:lumMod val="75000"/>
                    <a:lumOff val="25000"/>
                  </a:schemeClr>
                </a:solidFill>
                <a:latin typeface="Arial" panose="020B0604020202020204" pitchFamily="34" charset="0"/>
                <a:cs typeface="Arial" panose="020B0604020202020204" pitchFamily="34" charset="0"/>
              </a:rPr>
              <a:t>四）总的要求</a:t>
            </a:r>
            <a:endParaRPr lang="zh-CN" altLang="en-US" sz="2933"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9" name="矩形 47"/>
          <p:cNvSpPr>
            <a:spLocks noChangeArrowheads="1"/>
          </p:cNvSpPr>
          <p:nvPr/>
        </p:nvSpPr>
        <p:spPr bwMode="auto">
          <a:xfrm>
            <a:off x="1170648" y="1274298"/>
            <a:ext cx="9713252" cy="298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50000"/>
              </a:lnSpc>
              <a:buNone/>
            </a:pPr>
            <a:r>
              <a:rPr lang="zh-CN" altLang="en-US" sz="2000" b="1" dirty="0" smtClean="0"/>
              <a:t>总的要求：</a:t>
            </a:r>
            <a:r>
              <a:rPr lang="zh-CN" altLang="zh-CN" sz="2000" b="1" dirty="0" smtClean="0"/>
              <a:t>产业</a:t>
            </a:r>
            <a:r>
              <a:rPr lang="zh-CN" altLang="zh-CN" sz="2000" b="1" dirty="0"/>
              <a:t>兴旺  生态宜居  乡风文明  治理有效  生活</a:t>
            </a:r>
            <a:r>
              <a:rPr lang="zh-CN" altLang="zh-CN" sz="2000" b="1" dirty="0" smtClean="0"/>
              <a:t>富裕</a:t>
            </a:r>
            <a:endParaRPr lang="en-US" altLang="zh-CN" sz="2000" b="1" dirty="0" smtClean="0"/>
          </a:p>
          <a:p>
            <a:pPr>
              <a:lnSpc>
                <a:spcPct val="150000"/>
              </a:lnSpc>
              <a:buNone/>
            </a:pPr>
            <a:endParaRPr lang="en-US" altLang="zh-CN" sz="2000" b="1" dirty="0" smtClean="0"/>
          </a:p>
          <a:p>
            <a:pPr>
              <a:lnSpc>
                <a:spcPct val="150000"/>
              </a:lnSpc>
              <a:buNone/>
            </a:pPr>
            <a:r>
              <a:rPr lang="en-US" altLang="zh-CN" sz="2000" dirty="0"/>
              <a:t> </a:t>
            </a:r>
            <a:r>
              <a:rPr lang="en-US" altLang="zh-CN" sz="2000" b="1" dirty="0"/>
              <a:t>3</a:t>
            </a:r>
            <a:r>
              <a:rPr lang="zh-CN" altLang="zh-CN" sz="2000" b="1" dirty="0"/>
              <a:t>、乡风文明是乡村建设的灵魂。</a:t>
            </a:r>
            <a:r>
              <a:rPr lang="zh-CN" altLang="zh-CN" sz="2000" dirty="0"/>
              <a:t>乡风文明建设既包括促进农村文化教育、医疗卫生等事业发展，改善农村基本公共服务</a:t>
            </a:r>
            <a:r>
              <a:rPr lang="en-US" altLang="zh-CN" sz="2000" dirty="0"/>
              <a:t>;</a:t>
            </a:r>
            <a:r>
              <a:rPr lang="zh-CN" altLang="zh-CN" sz="2000" dirty="0"/>
              <a:t>又包括大力弘扬社会主义核心价值观，传承遵规守约、尊老爱幼、邻里互助、诚实守信等乡村良好习俗，努力实现乡村传统文化与现代文明的融合</a:t>
            </a:r>
            <a:r>
              <a:rPr lang="en-US" altLang="zh-CN" sz="2000" dirty="0"/>
              <a:t>;</a:t>
            </a:r>
            <a:r>
              <a:rPr lang="zh-CN" altLang="zh-CN" sz="2000" dirty="0"/>
              <a:t>还包括充分借鉴国内外乡村文明的优秀成果，实现乡风文明与时俱进。</a:t>
            </a:r>
            <a:endParaRPr lang="zh-CN" altLang="en-US" sz="2000" dirty="0">
              <a:sym typeface="微软雅黑" pitchFamily="34" charset="-122"/>
            </a:endParaRPr>
          </a:p>
        </p:txBody>
      </p:sp>
    </p:spTree>
    <p:extLst>
      <p:ext uri="{BB962C8B-B14F-4D97-AF65-F5344CB8AC3E}">
        <p14:creationId xmlns:p14="http://schemas.microsoft.com/office/powerpoint/2010/main" val="2228504552"/>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4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矩形 3"/>
          <p:cNvSpPr>
            <a:spLocks noChangeArrowheads="1"/>
          </p:cNvSpPr>
          <p:nvPr/>
        </p:nvSpPr>
        <p:spPr bwMode="auto">
          <a:xfrm>
            <a:off x="1314792" y="295312"/>
            <a:ext cx="2821588"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spcBef>
                <a:spcPct val="0"/>
              </a:spcBef>
              <a:buNone/>
            </a:pPr>
            <a:r>
              <a:rPr lang="zh-CN" altLang="zh-CN" sz="2933" b="1" dirty="0" smtClean="0">
                <a:solidFill>
                  <a:schemeClr val="tx1">
                    <a:lumMod val="75000"/>
                    <a:lumOff val="25000"/>
                  </a:schemeClr>
                </a:solidFill>
                <a:latin typeface="Arial" panose="020B0604020202020204" pitchFamily="34" charset="0"/>
                <a:cs typeface="Arial" panose="020B0604020202020204" pitchFamily="34" charset="0"/>
              </a:rPr>
              <a:t>（</a:t>
            </a:r>
            <a:r>
              <a:rPr lang="zh-CN" altLang="zh-CN" sz="2933" b="1" dirty="0">
                <a:solidFill>
                  <a:schemeClr val="tx1">
                    <a:lumMod val="75000"/>
                    <a:lumOff val="25000"/>
                  </a:schemeClr>
                </a:solidFill>
                <a:latin typeface="Arial" panose="020B0604020202020204" pitchFamily="34" charset="0"/>
                <a:cs typeface="Arial" panose="020B0604020202020204" pitchFamily="34" charset="0"/>
              </a:rPr>
              <a:t>四）总的要求</a:t>
            </a:r>
            <a:endParaRPr lang="zh-CN" altLang="en-US" sz="2933"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9" name="矩形 47"/>
          <p:cNvSpPr>
            <a:spLocks noChangeArrowheads="1"/>
          </p:cNvSpPr>
          <p:nvPr/>
        </p:nvSpPr>
        <p:spPr bwMode="auto">
          <a:xfrm>
            <a:off x="1170648" y="1274298"/>
            <a:ext cx="9713252" cy="3908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50000"/>
              </a:lnSpc>
              <a:buNone/>
            </a:pPr>
            <a:r>
              <a:rPr lang="zh-CN" altLang="en-US" sz="2000" b="1" dirty="0" smtClean="0"/>
              <a:t>总的要求：</a:t>
            </a:r>
            <a:r>
              <a:rPr lang="zh-CN" altLang="zh-CN" sz="2000" b="1" dirty="0" smtClean="0"/>
              <a:t>产业</a:t>
            </a:r>
            <a:r>
              <a:rPr lang="zh-CN" altLang="zh-CN" sz="2000" b="1" dirty="0"/>
              <a:t>兴旺  生态宜居  乡风文明  治理有效  生活</a:t>
            </a:r>
            <a:r>
              <a:rPr lang="zh-CN" altLang="zh-CN" sz="2000" b="1" dirty="0" smtClean="0"/>
              <a:t>富裕</a:t>
            </a:r>
            <a:endParaRPr lang="en-US" altLang="zh-CN" sz="2000" b="1" dirty="0" smtClean="0"/>
          </a:p>
          <a:p>
            <a:pPr>
              <a:lnSpc>
                <a:spcPct val="150000"/>
              </a:lnSpc>
              <a:buNone/>
            </a:pPr>
            <a:endParaRPr lang="en-US" altLang="zh-CN" sz="2000" b="1" dirty="0" smtClean="0"/>
          </a:p>
          <a:p>
            <a:pPr>
              <a:lnSpc>
                <a:spcPct val="150000"/>
              </a:lnSpc>
              <a:buNone/>
            </a:pPr>
            <a:r>
              <a:rPr lang="en-US" altLang="zh-CN" sz="2000" b="1" dirty="0"/>
              <a:t> 4</a:t>
            </a:r>
            <a:r>
              <a:rPr lang="zh-CN" altLang="zh-CN" sz="2000" b="1" dirty="0"/>
              <a:t>、治理有效是乡村善治的核心。</a:t>
            </a:r>
            <a:r>
              <a:rPr lang="zh-CN" altLang="zh-CN" sz="2000" dirty="0"/>
              <a:t>治理越有效，乡村振兴战略的实施效果就越好。为此，应建立健全党委领导、政府负责、社会协同、公众参与、法治保障的现代乡村社会治理体制，健全自治、法治、德治相结合的乡村治理体系，加强农村基层基础工作，加强农村基层党组织建设，深化村民自治实践，建设平安乡村。进一步密切党群、干群关系，有效协调农户利益与集体利益、短期利益与长期利益，确保乡村社会充满活力、和谐有序。</a:t>
            </a:r>
            <a:endParaRPr lang="zh-CN" altLang="en-US" sz="2000" dirty="0">
              <a:sym typeface="微软雅黑" pitchFamily="34" charset="-122"/>
            </a:endParaRPr>
          </a:p>
        </p:txBody>
      </p:sp>
    </p:spTree>
    <p:extLst>
      <p:ext uri="{BB962C8B-B14F-4D97-AF65-F5344CB8AC3E}">
        <p14:creationId xmlns:p14="http://schemas.microsoft.com/office/powerpoint/2010/main" val="222850455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4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矩形 3"/>
          <p:cNvSpPr>
            <a:spLocks noChangeArrowheads="1"/>
          </p:cNvSpPr>
          <p:nvPr/>
        </p:nvSpPr>
        <p:spPr bwMode="auto">
          <a:xfrm>
            <a:off x="1314792" y="295312"/>
            <a:ext cx="2821588"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spcBef>
                <a:spcPct val="0"/>
              </a:spcBef>
              <a:buNone/>
            </a:pPr>
            <a:r>
              <a:rPr lang="zh-CN" altLang="zh-CN" sz="2933" b="1" dirty="0" smtClean="0">
                <a:solidFill>
                  <a:schemeClr val="tx1">
                    <a:lumMod val="75000"/>
                    <a:lumOff val="25000"/>
                  </a:schemeClr>
                </a:solidFill>
                <a:latin typeface="Arial" panose="020B0604020202020204" pitchFamily="34" charset="0"/>
                <a:cs typeface="Arial" panose="020B0604020202020204" pitchFamily="34" charset="0"/>
              </a:rPr>
              <a:t>（</a:t>
            </a:r>
            <a:r>
              <a:rPr lang="zh-CN" altLang="zh-CN" sz="2933" b="1" dirty="0">
                <a:solidFill>
                  <a:schemeClr val="tx1">
                    <a:lumMod val="75000"/>
                    <a:lumOff val="25000"/>
                  </a:schemeClr>
                </a:solidFill>
                <a:latin typeface="Arial" panose="020B0604020202020204" pitchFamily="34" charset="0"/>
                <a:cs typeface="Arial" panose="020B0604020202020204" pitchFamily="34" charset="0"/>
              </a:rPr>
              <a:t>四）总的要求</a:t>
            </a:r>
            <a:endParaRPr lang="zh-CN" altLang="en-US" sz="2933"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9" name="矩形 47"/>
          <p:cNvSpPr>
            <a:spLocks noChangeArrowheads="1"/>
          </p:cNvSpPr>
          <p:nvPr/>
        </p:nvSpPr>
        <p:spPr bwMode="auto">
          <a:xfrm>
            <a:off x="1170648" y="1274298"/>
            <a:ext cx="9713252" cy="298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50000"/>
              </a:lnSpc>
              <a:buNone/>
            </a:pPr>
            <a:r>
              <a:rPr lang="zh-CN" altLang="en-US" sz="2000" b="1" dirty="0" smtClean="0"/>
              <a:t>总的要求：</a:t>
            </a:r>
            <a:r>
              <a:rPr lang="zh-CN" altLang="zh-CN" sz="2000" b="1" dirty="0" smtClean="0"/>
              <a:t>产业</a:t>
            </a:r>
            <a:r>
              <a:rPr lang="zh-CN" altLang="zh-CN" sz="2000" b="1" dirty="0"/>
              <a:t>兴旺  生态宜居  乡风文明  治理有效  生活</a:t>
            </a:r>
            <a:r>
              <a:rPr lang="zh-CN" altLang="zh-CN" sz="2000" b="1" dirty="0" smtClean="0"/>
              <a:t>富裕</a:t>
            </a:r>
            <a:endParaRPr lang="en-US" altLang="zh-CN" sz="2000" b="1" dirty="0" smtClean="0"/>
          </a:p>
          <a:p>
            <a:pPr>
              <a:lnSpc>
                <a:spcPct val="150000"/>
              </a:lnSpc>
              <a:buNone/>
            </a:pPr>
            <a:endParaRPr lang="en-US" altLang="zh-CN" sz="2000" b="1" dirty="0" smtClean="0"/>
          </a:p>
          <a:p>
            <a:pPr>
              <a:lnSpc>
                <a:spcPct val="150000"/>
              </a:lnSpc>
              <a:buNone/>
            </a:pPr>
            <a:r>
              <a:rPr lang="en-US" altLang="zh-CN" sz="2000" dirty="0"/>
              <a:t> </a:t>
            </a:r>
            <a:r>
              <a:rPr lang="en-US" altLang="zh-CN" sz="2000" b="1" dirty="0"/>
              <a:t>5</a:t>
            </a:r>
            <a:r>
              <a:rPr lang="zh-CN" altLang="zh-CN" sz="2000" b="1" dirty="0"/>
              <a:t>、生活富裕是乡村振兴的目标。</a:t>
            </a:r>
            <a:r>
              <a:rPr lang="zh-CN" altLang="zh-CN" sz="2000" dirty="0"/>
              <a:t>乡村振兴战略的实施效果要用农民生活富裕程度来评价。为此，要努力保持农民收入较快增长，持续降低农村居民的恩格尔系数，不断缩小城乡居民收入差距，让广大农民群众和全国人民一道进入全面小康社会，向着共同富裕目标稳步前进。</a:t>
            </a:r>
            <a:endParaRPr lang="zh-CN" altLang="en-US" sz="2000" dirty="0">
              <a:sym typeface="微软雅黑" pitchFamily="34" charset="-122"/>
            </a:endParaRPr>
          </a:p>
        </p:txBody>
      </p:sp>
    </p:spTree>
    <p:extLst>
      <p:ext uri="{BB962C8B-B14F-4D97-AF65-F5344CB8AC3E}">
        <p14:creationId xmlns:p14="http://schemas.microsoft.com/office/powerpoint/2010/main" val="2228504552"/>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4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任意多边形 57"/>
          <p:cNvSpPr/>
          <p:nvPr/>
        </p:nvSpPr>
        <p:spPr>
          <a:xfrm rot="5400000">
            <a:off x="3339186" y="3335608"/>
            <a:ext cx="1503912" cy="723424"/>
          </a:xfrm>
          <a:custGeom>
            <a:avLst/>
            <a:gdLst>
              <a:gd name="connsiteX0" fmla="*/ 0 w 1503912"/>
              <a:gd name="connsiteY0" fmla="*/ 487471 h 723424"/>
              <a:gd name="connsiteX1" fmla="*/ 546441 w 1503912"/>
              <a:gd name="connsiteY1" fmla="*/ 194123 h 723424"/>
              <a:gd name="connsiteX2" fmla="*/ 622201 w 1503912"/>
              <a:gd name="connsiteY2" fmla="*/ 182561 h 723424"/>
              <a:gd name="connsiteX3" fmla="*/ 759473 w 1503912"/>
              <a:gd name="connsiteY3" fmla="*/ 0 h 723424"/>
              <a:gd name="connsiteX4" fmla="*/ 896982 w 1503912"/>
              <a:gd name="connsiteY4" fmla="*/ 182876 h 723424"/>
              <a:gd name="connsiteX5" fmla="*/ 951826 w 1503912"/>
              <a:gd name="connsiteY5" fmla="*/ 190149 h 723424"/>
              <a:gd name="connsiteX6" fmla="*/ 1503912 w 1503912"/>
              <a:gd name="connsiteY6" fmla="*/ 472727 h 723424"/>
              <a:gd name="connsiteX7" fmla="*/ 1272630 w 1503912"/>
              <a:gd name="connsiteY7" fmla="*/ 713261 h 723424"/>
              <a:gd name="connsiteX8" fmla="*/ 235953 w 1503912"/>
              <a:gd name="connsiteY8" fmla="*/ 723424 h 723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3912" h="723424">
                <a:moveTo>
                  <a:pt x="0" y="487471"/>
                </a:moveTo>
                <a:cubicBezTo>
                  <a:pt x="155116" y="332355"/>
                  <a:pt x="346085" y="234486"/>
                  <a:pt x="546441" y="194123"/>
                </a:cubicBezTo>
                <a:lnTo>
                  <a:pt x="622201" y="182561"/>
                </a:lnTo>
                <a:lnTo>
                  <a:pt x="759473" y="0"/>
                </a:lnTo>
                <a:lnTo>
                  <a:pt x="896982" y="182876"/>
                </a:lnTo>
                <a:lnTo>
                  <a:pt x="951826" y="190149"/>
                </a:lnTo>
                <a:cubicBezTo>
                  <a:pt x="1152934" y="226576"/>
                  <a:pt x="1345785" y="320682"/>
                  <a:pt x="1503912" y="472727"/>
                </a:cubicBezTo>
                <a:lnTo>
                  <a:pt x="1272630" y="713261"/>
                </a:lnTo>
                <a:cubicBezTo>
                  <a:pt x="981963" y="433774"/>
                  <a:pt x="521086" y="438291"/>
                  <a:pt x="235953" y="723424"/>
                </a:cubicBezTo>
                <a:close/>
              </a:path>
            </a:pathLst>
          </a:custGeom>
          <a:solidFill>
            <a:srgbClr val="A3C71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solidFill>
              <a:ea typeface="微软雅黑" panose="020B0503020204020204" pitchFamily="34" charset="-122"/>
            </a:endParaRPr>
          </a:p>
        </p:txBody>
      </p:sp>
      <p:sp>
        <p:nvSpPr>
          <p:cNvPr id="60" name="任意多边形 59"/>
          <p:cNvSpPr/>
          <p:nvPr/>
        </p:nvSpPr>
        <p:spPr>
          <a:xfrm rot="18900000">
            <a:off x="1800398" y="3155337"/>
            <a:ext cx="1059543" cy="1073851"/>
          </a:xfrm>
          <a:custGeom>
            <a:avLst/>
            <a:gdLst>
              <a:gd name="connsiteX0" fmla="*/ 1053001 w 1059543"/>
              <a:gd name="connsiteY0" fmla="*/ 0 h 1073851"/>
              <a:gd name="connsiteX1" fmla="*/ 1059543 w 1059543"/>
              <a:gd name="connsiteY1" fmla="*/ 333624 h 1073851"/>
              <a:gd name="connsiteX2" fmla="*/ 333688 w 1059543"/>
              <a:gd name="connsiteY2" fmla="*/ 1073851 h 1073851"/>
              <a:gd name="connsiteX3" fmla="*/ 0 w 1059543"/>
              <a:gd name="connsiteY3" fmla="*/ 1073851 h 1073851"/>
              <a:gd name="connsiteX4" fmla="*/ 178963 w 1059543"/>
              <a:gd name="connsiteY4" fmla="*/ 480031 h 1073851"/>
              <a:gd name="connsiteX5" fmla="*/ 224358 w 1059543"/>
              <a:gd name="connsiteY5" fmla="*/ 418287 h 1073851"/>
              <a:gd name="connsiteX6" fmla="*/ 192333 w 1059543"/>
              <a:gd name="connsiteY6" fmla="*/ 192129 h 1073851"/>
              <a:gd name="connsiteX7" fmla="*/ 418880 w 1059543"/>
              <a:gd name="connsiteY7" fmla="*/ 224209 h 1073851"/>
              <a:gd name="connsiteX8" fmla="*/ 462804 w 1059543"/>
              <a:gd name="connsiteY8" fmla="*/ 190570 h 1073851"/>
              <a:gd name="connsiteX9" fmla="*/ 1053001 w 1059543"/>
              <a:gd name="connsiteY9" fmla="*/ 0 h 107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9543" h="1073851">
                <a:moveTo>
                  <a:pt x="1053001" y="0"/>
                </a:moveTo>
                <a:lnTo>
                  <a:pt x="1059543" y="333624"/>
                </a:lnTo>
                <a:cubicBezTo>
                  <a:pt x="656383" y="341529"/>
                  <a:pt x="333688" y="670613"/>
                  <a:pt x="333688" y="1073851"/>
                </a:cubicBezTo>
                <a:lnTo>
                  <a:pt x="0" y="1073851"/>
                </a:lnTo>
                <a:cubicBezTo>
                  <a:pt x="0" y="854484"/>
                  <a:pt x="65832" y="650244"/>
                  <a:pt x="178963" y="480031"/>
                </a:cubicBezTo>
                <a:lnTo>
                  <a:pt x="224358" y="418287"/>
                </a:lnTo>
                <a:lnTo>
                  <a:pt x="192333" y="192129"/>
                </a:lnTo>
                <a:lnTo>
                  <a:pt x="418880" y="224209"/>
                </a:lnTo>
                <a:lnTo>
                  <a:pt x="462804" y="190570"/>
                </a:lnTo>
                <a:cubicBezTo>
                  <a:pt x="630767" y="74123"/>
                  <a:pt x="833676" y="4301"/>
                  <a:pt x="1053001" y="0"/>
                </a:cubicBezTo>
                <a:close/>
              </a:path>
            </a:pathLst>
          </a:custGeom>
          <a:solidFill>
            <a:srgbClr val="FF3BB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solidFill>
              <a:ea typeface="微软雅黑" panose="020B0503020204020204" pitchFamily="34" charset="-122"/>
            </a:endParaRPr>
          </a:p>
        </p:txBody>
      </p:sp>
      <p:sp>
        <p:nvSpPr>
          <p:cNvPr id="59" name="任意多边形 58"/>
          <p:cNvSpPr/>
          <p:nvPr/>
        </p:nvSpPr>
        <p:spPr>
          <a:xfrm rot="18900000" flipV="1">
            <a:off x="2627163" y="3981218"/>
            <a:ext cx="1059543" cy="1073851"/>
          </a:xfrm>
          <a:custGeom>
            <a:avLst/>
            <a:gdLst>
              <a:gd name="connsiteX0" fmla="*/ 333688 w 1059543"/>
              <a:gd name="connsiteY0" fmla="*/ 1073851 h 1073851"/>
              <a:gd name="connsiteX1" fmla="*/ 1059543 w 1059543"/>
              <a:gd name="connsiteY1" fmla="*/ 333624 h 1073851"/>
              <a:gd name="connsiteX2" fmla="*/ 1053001 w 1059543"/>
              <a:gd name="connsiteY2" fmla="*/ 0 h 1073851"/>
              <a:gd name="connsiteX3" fmla="*/ 462804 w 1059543"/>
              <a:gd name="connsiteY3" fmla="*/ 190570 h 1073851"/>
              <a:gd name="connsiteX4" fmla="*/ 418881 w 1059543"/>
              <a:gd name="connsiteY4" fmla="*/ 224208 h 1073851"/>
              <a:gd name="connsiteX5" fmla="*/ 192334 w 1059543"/>
              <a:gd name="connsiteY5" fmla="*/ 192128 h 1073851"/>
              <a:gd name="connsiteX6" fmla="*/ 224359 w 1059543"/>
              <a:gd name="connsiteY6" fmla="*/ 418285 h 1073851"/>
              <a:gd name="connsiteX7" fmla="*/ 178964 w 1059543"/>
              <a:gd name="connsiteY7" fmla="*/ 480031 h 1073851"/>
              <a:gd name="connsiteX8" fmla="*/ 0 w 1059543"/>
              <a:gd name="connsiteY8" fmla="*/ 1073851 h 107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9543" h="1073851">
                <a:moveTo>
                  <a:pt x="333688" y="1073851"/>
                </a:moveTo>
                <a:cubicBezTo>
                  <a:pt x="333688" y="670613"/>
                  <a:pt x="656383" y="341529"/>
                  <a:pt x="1059543" y="333624"/>
                </a:cubicBezTo>
                <a:lnTo>
                  <a:pt x="1053001" y="0"/>
                </a:lnTo>
                <a:cubicBezTo>
                  <a:pt x="833676" y="4300"/>
                  <a:pt x="630767" y="74123"/>
                  <a:pt x="462804" y="190570"/>
                </a:cubicBezTo>
                <a:lnTo>
                  <a:pt x="418881" y="224208"/>
                </a:lnTo>
                <a:lnTo>
                  <a:pt x="192334" y="192128"/>
                </a:lnTo>
                <a:lnTo>
                  <a:pt x="224359" y="418285"/>
                </a:lnTo>
                <a:lnTo>
                  <a:pt x="178964" y="480031"/>
                </a:lnTo>
                <a:cubicBezTo>
                  <a:pt x="65832" y="650245"/>
                  <a:pt x="0" y="854484"/>
                  <a:pt x="0" y="1073851"/>
                </a:cubicBezTo>
                <a:close/>
              </a:path>
            </a:pathLst>
          </a:custGeom>
          <a:solidFill>
            <a:srgbClr val="42C0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solidFill>
              <a:ea typeface="微软雅黑" panose="020B0503020204020204" pitchFamily="34" charset="-122"/>
            </a:endParaRPr>
          </a:p>
        </p:txBody>
      </p:sp>
      <p:sp>
        <p:nvSpPr>
          <p:cNvPr id="57" name="任意多边形 56"/>
          <p:cNvSpPr/>
          <p:nvPr/>
        </p:nvSpPr>
        <p:spPr>
          <a:xfrm rot="2700000">
            <a:off x="2608112" y="2326390"/>
            <a:ext cx="1059543" cy="1073851"/>
          </a:xfrm>
          <a:custGeom>
            <a:avLst/>
            <a:gdLst>
              <a:gd name="connsiteX0" fmla="*/ 219275 w 1059543"/>
              <a:gd name="connsiteY0" fmla="*/ 192128 h 1073851"/>
              <a:gd name="connsiteX1" fmla="*/ 423085 w 1059543"/>
              <a:gd name="connsiteY1" fmla="*/ 220989 h 1073851"/>
              <a:gd name="connsiteX2" fmla="*/ 462804 w 1059543"/>
              <a:gd name="connsiteY2" fmla="*/ 190570 h 1073851"/>
              <a:gd name="connsiteX3" fmla="*/ 1053001 w 1059543"/>
              <a:gd name="connsiteY3" fmla="*/ 0 h 1073851"/>
              <a:gd name="connsiteX4" fmla="*/ 1059543 w 1059543"/>
              <a:gd name="connsiteY4" fmla="*/ 333624 h 1073851"/>
              <a:gd name="connsiteX5" fmla="*/ 333688 w 1059543"/>
              <a:gd name="connsiteY5" fmla="*/ 1073851 h 1073851"/>
              <a:gd name="connsiteX6" fmla="*/ 0 w 1059543"/>
              <a:gd name="connsiteY6" fmla="*/ 1073851 h 1073851"/>
              <a:gd name="connsiteX7" fmla="*/ 239386 w 1059543"/>
              <a:gd name="connsiteY7" fmla="*/ 397847 h 1073851"/>
              <a:gd name="connsiteX8" fmla="*/ 247170 w 1059543"/>
              <a:gd name="connsiteY8" fmla="*/ 389121 h 107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9543" h="1073851">
                <a:moveTo>
                  <a:pt x="219275" y="192128"/>
                </a:moveTo>
                <a:lnTo>
                  <a:pt x="423085" y="220989"/>
                </a:lnTo>
                <a:lnTo>
                  <a:pt x="462804" y="190570"/>
                </a:lnTo>
                <a:cubicBezTo>
                  <a:pt x="630767" y="74123"/>
                  <a:pt x="833676" y="4301"/>
                  <a:pt x="1053001" y="0"/>
                </a:cubicBezTo>
                <a:lnTo>
                  <a:pt x="1059543" y="333624"/>
                </a:lnTo>
                <a:cubicBezTo>
                  <a:pt x="656383" y="341529"/>
                  <a:pt x="333688" y="670613"/>
                  <a:pt x="333688" y="1073851"/>
                </a:cubicBezTo>
                <a:lnTo>
                  <a:pt x="0" y="1073851"/>
                </a:lnTo>
                <a:cubicBezTo>
                  <a:pt x="0" y="817923"/>
                  <a:pt x="89604" y="582585"/>
                  <a:pt x="239386" y="397847"/>
                </a:cubicBezTo>
                <a:lnTo>
                  <a:pt x="247170" y="389121"/>
                </a:lnTo>
                <a:close/>
              </a:path>
            </a:pathLst>
          </a:custGeom>
          <a:solidFill>
            <a:srgbClr val="FFE22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solidFill>
              <a:ea typeface="微软雅黑" panose="020B0503020204020204" pitchFamily="34" charset="-122"/>
            </a:endParaRPr>
          </a:p>
        </p:txBody>
      </p:sp>
      <p:sp>
        <p:nvSpPr>
          <p:cNvPr id="21" name="心形 20"/>
          <p:cNvSpPr/>
          <p:nvPr/>
        </p:nvSpPr>
        <p:spPr>
          <a:xfrm>
            <a:off x="2986292" y="1982631"/>
            <a:ext cx="351692" cy="293077"/>
          </a:xfrm>
          <a:prstGeom prst="heart">
            <a:avLst/>
          </a:prstGeom>
          <a:solidFill>
            <a:srgbClr val="FFE2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22" name="组合 21"/>
          <p:cNvGrpSpPr/>
          <p:nvPr/>
        </p:nvGrpSpPr>
        <p:grpSpPr>
          <a:xfrm>
            <a:off x="4617003" y="3449533"/>
            <a:ext cx="224872" cy="564609"/>
            <a:chOff x="3114596" y="2996938"/>
            <a:chExt cx="224872" cy="564609"/>
          </a:xfrm>
          <a:solidFill>
            <a:srgbClr val="A3C718"/>
          </a:solidFill>
        </p:grpSpPr>
        <p:sp>
          <p:nvSpPr>
            <p:cNvPr id="23" name="椭圆 22"/>
            <p:cNvSpPr/>
            <p:nvPr/>
          </p:nvSpPr>
          <p:spPr>
            <a:xfrm>
              <a:off x="3184508" y="2996938"/>
              <a:ext cx="90487" cy="90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4" name="同侧圆角矩形 23"/>
            <p:cNvSpPr/>
            <p:nvPr/>
          </p:nvSpPr>
          <p:spPr>
            <a:xfrm>
              <a:off x="3114865" y="3096786"/>
              <a:ext cx="224603" cy="63149"/>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5" name="矩形 24"/>
            <p:cNvSpPr/>
            <p:nvPr/>
          </p:nvSpPr>
          <p:spPr>
            <a:xfrm>
              <a:off x="3170785" y="3159935"/>
              <a:ext cx="112763" cy="1546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6" name="同侧圆角矩形 25"/>
            <p:cNvSpPr/>
            <p:nvPr/>
          </p:nvSpPr>
          <p:spPr>
            <a:xfrm rot="10800000">
              <a:off x="3170785" y="3304372"/>
              <a:ext cx="45719" cy="257175"/>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7" name="同侧圆角矩形 26"/>
            <p:cNvSpPr/>
            <p:nvPr/>
          </p:nvSpPr>
          <p:spPr>
            <a:xfrm rot="10800000">
              <a:off x="3237416" y="3304372"/>
              <a:ext cx="45719" cy="257175"/>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8" name="同侧圆角矩形 27"/>
            <p:cNvSpPr/>
            <p:nvPr/>
          </p:nvSpPr>
          <p:spPr>
            <a:xfrm rot="10800000">
              <a:off x="3114596" y="3144503"/>
              <a:ext cx="31089" cy="18000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9" name="同侧圆角矩形 28"/>
            <p:cNvSpPr/>
            <p:nvPr/>
          </p:nvSpPr>
          <p:spPr>
            <a:xfrm rot="10800000">
              <a:off x="3307081" y="3144503"/>
              <a:ext cx="31089" cy="18000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30" name="组合 29"/>
          <p:cNvGrpSpPr/>
          <p:nvPr/>
        </p:nvGrpSpPr>
        <p:grpSpPr>
          <a:xfrm>
            <a:off x="1308533" y="3537136"/>
            <a:ext cx="439857" cy="311768"/>
            <a:chOff x="4979939" y="3638125"/>
            <a:chExt cx="439857" cy="311768"/>
          </a:xfrm>
          <a:solidFill>
            <a:srgbClr val="FF3BBE"/>
          </a:solidFill>
        </p:grpSpPr>
        <p:grpSp>
          <p:nvGrpSpPr>
            <p:cNvPr id="31" name="组合 30"/>
            <p:cNvGrpSpPr/>
            <p:nvPr/>
          </p:nvGrpSpPr>
          <p:grpSpPr>
            <a:xfrm>
              <a:off x="4979939" y="3681386"/>
              <a:ext cx="439857" cy="268507"/>
              <a:chOff x="4975778" y="3669385"/>
              <a:chExt cx="439857" cy="268507"/>
            </a:xfrm>
            <a:grpFill/>
          </p:grpSpPr>
          <p:grpSp>
            <p:nvGrpSpPr>
              <p:cNvPr id="33" name="组合 32"/>
              <p:cNvGrpSpPr/>
              <p:nvPr/>
            </p:nvGrpSpPr>
            <p:grpSpPr>
              <a:xfrm>
                <a:off x="4975778" y="3689944"/>
                <a:ext cx="439857" cy="24689"/>
                <a:chOff x="4902784" y="3688900"/>
                <a:chExt cx="439857" cy="24689"/>
              </a:xfrm>
              <a:grpFill/>
            </p:grpSpPr>
            <p:sp>
              <p:nvSpPr>
                <p:cNvPr id="37" name="矩形 36"/>
                <p:cNvSpPr/>
                <p:nvPr/>
              </p:nvSpPr>
              <p:spPr>
                <a:xfrm rot="19380000">
                  <a:off x="4902784" y="3688900"/>
                  <a:ext cx="252000" cy="24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8" name="矩形 37"/>
                <p:cNvSpPr/>
                <p:nvPr/>
              </p:nvSpPr>
              <p:spPr>
                <a:xfrm rot="2220000" flipH="1">
                  <a:off x="5090641" y="3688901"/>
                  <a:ext cx="252000" cy="24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34" name="等腰三角形 33"/>
              <p:cNvSpPr/>
              <p:nvPr/>
            </p:nvSpPr>
            <p:spPr>
              <a:xfrm>
                <a:off x="5044333" y="3669385"/>
                <a:ext cx="302746" cy="12780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5" name="矩形 34"/>
              <p:cNvSpPr/>
              <p:nvPr/>
            </p:nvSpPr>
            <p:spPr>
              <a:xfrm>
                <a:off x="5043860" y="3797191"/>
                <a:ext cx="106784" cy="1407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6" name="矩形 35"/>
              <p:cNvSpPr/>
              <p:nvPr/>
            </p:nvSpPr>
            <p:spPr>
              <a:xfrm>
                <a:off x="5238624" y="3797191"/>
                <a:ext cx="106784" cy="1407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32" name="剪去单角的矩形 31"/>
            <p:cNvSpPr/>
            <p:nvPr/>
          </p:nvSpPr>
          <p:spPr>
            <a:xfrm flipH="1" flipV="1">
              <a:off x="5266528" y="3638125"/>
              <a:ext cx="45719" cy="88107"/>
            </a:xfrm>
            <a:prstGeom prst="snip1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56" name="组合 55"/>
          <p:cNvGrpSpPr/>
          <p:nvPr/>
        </p:nvGrpSpPr>
        <p:grpSpPr>
          <a:xfrm>
            <a:off x="2928203" y="5122596"/>
            <a:ext cx="465358" cy="418456"/>
            <a:chOff x="2928203" y="5369694"/>
            <a:chExt cx="465358" cy="418456"/>
          </a:xfrm>
          <a:solidFill>
            <a:srgbClr val="42C0FF"/>
          </a:solidFill>
        </p:grpSpPr>
        <p:grpSp>
          <p:nvGrpSpPr>
            <p:cNvPr id="39" name="组合 38"/>
            <p:cNvGrpSpPr/>
            <p:nvPr/>
          </p:nvGrpSpPr>
          <p:grpSpPr>
            <a:xfrm>
              <a:off x="2928203" y="5369694"/>
              <a:ext cx="460390" cy="418456"/>
              <a:chOff x="10760386" y="4041158"/>
              <a:chExt cx="460390" cy="418456"/>
            </a:xfrm>
            <a:grpFill/>
          </p:grpSpPr>
          <p:sp>
            <p:nvSpPr>
              <p:cNvPr id="40" name="任意多边形 39"/>
              <p:cNvSpPr/>
              <p:nvPr/>
            </p:nvSpPr>
            <p:spPr>
              <a:xfrm>
                <a:off x="10813541" y="4041158"/>
                <a:ext cx="407235" cy="357637"/>
              </a:xfrm>
              <a:custGeom>
                <a:avLst/>
                <a:gdLst>
                  <a:gd name="connsiteX0" fmla="*/ 6665 w 406232"/>
                  <a:gd name="connsiteY0" fmla="*/ 305095 h 348959"/>
                  <a:gd name="connsiteX1" fmla="*/ 6665 w 406232"/>
                  <a:gd name="connsiteY1" fmla="*/ 226514 h 348959"/>
                  <a:gd name="connsiteX2" fmla="*/ 73340 w 406232"/>
                  <a:gd name="connsiteY2" fmla="*/ 128882 h 348959"/>
                  <a:gd name="connsiteX3" fmla="*/ 244790 w 406232"/>
                  <a:gd name="connsiteY3" fmla="*/ 43157 h 348959"/>
                  <a:gd name="connsiteX4" fmla="*/ 401952 w 406232"/>
                  <a:gd name="connsiteY4" fmla="*/ 295 h 348959"/>
                  <a:gd name="connsiteX5" fmla="*/ 359090 w 406232"/>
                  <a:gd name="connsiteY5" fmla="*/ 26489 h 348959"/>
                  <a:gd name="connsiteX6" fmla="*/ 330515 w 406232"/>
                  <a:gd name="connsiteY6" fmla="*/ 69351 h 348959"/>
                  <a:gd name="connsiteX7" fmla="*/ 304321 w 406232"/>
                  <a:gd name="connsiteY7" fmla="*/ 114595 h 348959"/>
                  <a:gd name="connsiteX8" fmla="*/ 278127 w 406232"/>
                  <a:gd name="connsiteY8" fmla="*/ 209845 h 348959"/>
                  <a:gd name="connsiteX9" fmla="*/ 211452 w 406232"/>
                  <a:gd name="connsiteY9" fmla="*/ 305095 h 348959"/>
                  <a:gd name="connsiteX10" fmla="*/ 128108 w 406232"/>
                  <a:gd name="connsiteY10" fmla="*/ 345576 h 348959"/>
                  <a:gd name="connsiteX11" fmla="*/ 44765 w 406232"/>
                  <a:gd name="connsiteY11" fmla="*/ 345576 h 348959"/>
                  <a:gd name="connsiteX12" fmla="*/ 6665 w 406232"/>
                  <a:gd name="connsiteY12" fmla="*/ 305095 h 348959"/>
                  <a:gd name="connsiteX0" fmla="*/ 6665 w 406232"/>
                  <a:gd name="connsiteY0" fmla="*/ 305095 h 348959"/>
                  <a:gd name="connsiteX1" fmla="*/ 6665 w 406232"/>
                  <a:gd name="connsiteY1" fmla="*/ 226514 h 348959"/>
                  <a:gd name="connsiteX2" fmla="*/ 73340 w 406232"/>
                  <a:gd name="connsiteY2" fmla="*/ 128882 h 348959"/>
                  <a:gd name="connsiteX3" fmla="*/ 244790 w 406232"/>
                  <a:gd name="connsiteY3" fmla="*/ 43157 h 348959"/>
                  <a:gd name="connsiteX4" fmla="*/ 401952 w 406232"/>
                  <a:gd name="connsiteY4" fmla="*/ 295 h 348959"/>
                  <a:gd name="connsiteX5" fmla="*/ 359090 w 406232"/>
                  <a:gd name="connsiteY5" fmla="*/ 26489 h 348959"/>
                  <a:gd name="connsiteX6" fmla="*/ 330515 w 406232"/>
                  <a:gd name="connsiteY6" fmla="*/ 69351 h 348959"/>
                  <a:gd name="connsiteX7" fmla="*/ 278127 w 406232"/>
                  <a:gd name="connsiteY7" fmla="*/ 209845 h 348959"/>
                  <a:gd name="connsiteX8" fmla="*/ 211452 w 406232"/>
                  <a:gd name="connsiteY8" fmla="*/ 305095 h 348959"/>
                  <a:gd name="connsiteX9" fmla="*/ 128108 w 406232"/>
                  <a:gd name="connsiteY9" fmla="*/ 345576 h 348959"/>
                  <a:gd name="connsiteX10" fmla="*/ 44765 w 406232"/>
                  <a:gd name="connsiteY10" fmla="*/ 345576 h 348959"/>
                  <a:gd name="connsiteX11" fmla="*/ 6665 w 406232"/>
                  <a:gd name="connsiteY11" fmla="*/ 305095 h 348959"/>
                  <a:gd name="connsiteX0" fmla="*/ 6665 w 406232"/>
                  <a:gd name="connsiteY0" fmla="*/ 305095 h 357637"/>
                  <a:gd name="connsiteX1" fmla="*/ 6665 w 406232"/>
                  <a:gd name="connsiteY1" fmla="*/ 226514 h 357637"/>
                  <a:gd name="connsiteX2" fmla="*/ 73340 w 406232"/>
                  <a:gd name="connsiteY2" fmla="*/ 128882 h 357637"/>
                  <a:gd name="connsiteX3" fmla="*/ 244790 w 406232"/>
                  <a:gd name="connsiteY3" fmla="*/ 43157 h 357637"/>
                  <a:gd name="connsiteX4" fmla="*/ 401952 w 406232"/>
                  <a:gd name="connsiteY4" fmla="*/ 295 h 357637"/>
                  <a:gd name="connsiteX5" fmla="*/ 359090 w 406232"/>
                  <a:gd name="connsiteY5" fmla="*/ 26489 h 357637"/>
                  <a:gd name="connsiteX6" fmla="*/ 330515 w 406232"/>
                  <a:gd name="connsiteY6" fmla="*/ 69351 h 357637"/>
                  <a:gd name="connsiteX7" fmla="*/ 278127 w 406232"/>
                  <a:gd name="connsiteY7" fmla="*/ 209845 h 357637"/>
                  <a:gd name="connsiteX8" fmla="*/ 211452 w 406232"/>
                  <a:gd name="connsiteY8" fmla="*/ 305095 h 357637"/>
                  <a:gd name="connsiteX9" fmla="*/ 120964 w 406232"/>
                  <a:gd name="connsiteY9" fmla="*/ 355101 h 357637"/>
                  <a:gd name="connsiteX10" fmla="*/ 44765 w 406232"/>
                  <a:gd name="connsiteY10" fmla="*/ 345576 h 357637"/>
                  <a:gd name="connsiteX11" fmla="*/ 6665 w 406232"/>
                  <a:gd name="connsiteY11" fmla="*/ 305095 h 357637"/>
                  <a:gd name="connsiteX0" fmla="*/ 6665 w 406232"/>
                  <a:gd name="connsiteY0" fmla="*/ 305095 h 357637"/>
                  <a:gd name="connsiteX1" fmla="*/ 6665 w 406232"/>
                  <a:gd name="connsiteY1" fmla="*/ 226514 h 357637"/>
                  <a:gd name="connsiteX2" fmla="*/ 73340 w 406232"/>
                  <a:gd name="connsiteY2" fmla="*/ 128882 h 357637"/>
                  <a:gd name="connsiteX3" fmla="*/ 244790 w 406232"/>
                  <a:gd name="connsiteY3" fmla="*/ 43157 h 357637"/>
                  <a:gd name="connsiteX4" fmla="*/ 401952 w 406232"/>
                  <a:gd name="connsiteY4" fmla="*/ 295 h 357637"/>
                  <a:gd name="connsiteX5" fmla="*/ 359090 w 406232"/>
                  <a:gd name="connsiteY5" fmla="*/ 26489 h 357637"/>
                  <a:gd name="connsiteX6" fmla="*/ 330515 w 406232"/>
                  <a:gd name="connsiteY6" fmla="*/ 69351 h 357637"/>
                  <a:gd name="connsiteX7" fmla="*/ 278127 w 406232"/>
                  <a:gd name="connsiteY7" fmla="*/ 209845 h 357637"/>
                  <a:gd name="connsiteX8" fmla="*/ 211452 w 406232"/>
                  <a:gd name="connsiteY8" fmla="*/ 305095 h 357637"/>
                  <a:gd name="connsiteX9" fmla="*/ 120964 w 406232"/>
                  <a:gd name="connsiteY9" fmla="*/ 355101 h 357637"/>
                  <a:gd name="connsiteX10" fmla="*/ 44765 w 406232"/>
                  <a:gd name="connsiteY10" fmla="*/ 345576 h 357637"/>
                  <a:gd name="connsiteX11" fmla="*/ 6665 w 406232"/>
                  <a:gd name="connsiteY11" fmla="*/ 305095 h 357637"/>
                  <a:gd name="connsiteX0" fmla="*/ 6665 w 406232"/>
                  <a:gd name="connsiteY0" fmla="*/ 305095 h 357637"/>
                  <a:gd name="connsiteX1" fmla="*/ 6665 w 406232"/>
                  <a:gd name="connsiteY1" fmla="*/ 226514 h 357637"/>
                  <a:gd name="connsiteX2" fmla="*/ 73340 w 406232"/>
                  <a:gd name="connsiteY2" fmla="*/ 128882 h 357637"/>
                  <a:gd name="connsiteX3" fmla="*/ 244790 w 406232"/>
                  <a:gd name="connsiteY3" fmla="*/ 43157 h 357637"/>
                  <a:gd name="connsiteX4" fmla="*/ 401952 w 406232"/>
                  <a:gd name="connsiteY4" fmla="*/ 295 h 357637"/>
                  <a:gd name="connsiteX5" fmla="*/ 359090 w 406232"/>
                  <a:gd name="connsiteY5" fmla="*/ 26489 h 357637"/>
                  <a:gd name="connsiteX6" fmla="*/ 330515 w 406232"/>
                  <a:gd name="connsiteY6" fmla="*/ 69351 h 357637"/>
                  <a:gd name="connsiteX7" fmla="*/ 278127 w 406232"/>
                  <a:gd name="connsiteY7" fmla="*/ 209845 h 357637"/>
                  <a:gd name="connsiteX8" fmla="*/ 211452 w 406232"/>
                  <a:gd name="connsiteY8" fmla="*/ 305095 h 357637"/>
                  <a:gd name="connsiteX9" fmla="*/ 120964 w 406232"/>
                  <a:gd name="connsiteY9" fmla="*/ 355101 h 357637"/>
                  <a:gd name="connsiteX10" fmla="*/ 44765 w 406232"/>
                  <a:gd name="connsiteY10" fmla="*/ 345576 h 357637"/>
                  <a:gd name="connsiteX11" fmla="*/ 6665 w 406232"/>
                  <a:gd name="connsiteY11" fmla="*/ 305095 h 357637"/>
                  <a:gd name="connsiteX0" fmla="*/ 6665 w 406232"/>
                  <a:gd name="connsiteY0" fmla="*/ 305095 h 357637"/>
                  <a:gd name="connsiteX1" fmla="*/ 6665 w 406232"/>
                  <a:gd name="connsiteY1" fmla="*/ 226514 h 357637"/>
                  <a:gd name="connsiteX2" fmla="*/ 73340 w 406232"/>
                  <a:gd name="connsiteY2" fmla="*/ 128882 h 357637"/>
                  <a:gd name="connsiteX3" fmla="*/ 244790 w 406232"/>
                  <a:gd name="connsiteY3" fmla="*/ 43157 h 357637"/>
                  <a:gd name="connsiteX4" fmla="*/ 401952 w 406232"/>
                  <a:gd name="connsiteY4" fmla="*/ 295 h 357637"/>
                  <a:gd name="connsiteX5" fmla="*/ 359090 w 406232"/>
                  <a:gd name="connsiteY5" fmla="*/ 26489 h 357637"/>
                  <a:gd name="connsiteX6" fmla="*/ 330515 w 406232"/>
                  <a:gd name="connsiteY6" fmla="*/ 69351 h 357637"/>
                  <a:gd name="connsiteX7" fmla="*/ 278127 w 406232"/>
                  <a:gd name="connsiteY7" fmla="*/ 209845 h 357637"/>
                  <a:gd name="connsiteX8" fmla="*/ 211452 w 406232"/>
                  <a:gd name="connsiteY8" fmla="*/ 305095 h 357637"/>
                  <a:gd name="connsiteX9" fmla="*/ 120964 w 406232"/>
                  <a:gd name="connsiteY9" fmla="*/ 355101 h 357637"/>
                  <a:gd name="connsiteX10" fmla="*/ 44765 w 406232"/>
                  <a:gd name="connsiteY10" fmla="*/ 345576 h 357637"/>
                  <a:gd name="connsiteX11" fmla="*/ 6665 w 406232"/>
                  <a:gd name="connsiteY11" fmla="*/ 305095 h 357637"/>
                  <a:gd name="connsiteX0" fmla="*/ 7668 w 407235"/>
                  <a:gd name="connsiteY0" fmla="*/ 305095 h 357637"/>
                  <a:gd name="connsiteX1" fmla="*/ 7668 w 407235"/>
                  <a:gd name="connsiteY1" fmla="*/ 226514 h 357637"/>
                  <a:gd name="connsiteX2" fmla="*/ 74343 w 407235"/>
                  <a:gd name="connsiteY2" fmla="*/ 128882 h 357637"/>
                  <a:gd name="connsiteX3" fmla="*/ 245793 w 407235"/>
                  <a:gd name="connsiteY3" fmla="*/ 43157 h 357637"/>
                  <a:gd name="connsiteX4" fmla="*/ 402955 w 407235"/>
                  <a:gd name="connsiteY4" fmla="*/ 295 h 357637"/>
                  <a:gd name="connsiteX5" fmla="*/ 360093 w 407235"/>
                  <a:gd name="connsiteY5" fmla="*/ 26489 h 357637"/>
                  <a:gd name="connsiteX6" fmla="*/ 331518 w 407235"/>
                  <a:gd name="connsiteY6" fmla="*/ 69351 h 357637"/>
                  <a:gd name="connsiteX7" fmla="*/ 279130 w 407235"/>
                  <a:gd name="connsiteY7" fmla="*/ 209845 h 357637"/>
                  <a:gd name="connsiteX8" fmla="*/ 212455 w 407235"/>
                  <a:gd name="connsiteY8" fmla="*/ 305095 h 357637"/>
                  <a:gd name="connsiteX9" fmla="*/ 121967 w 407235"/>
                  <a:gd name="connsiteY9" fmla="*/ 355101 h 357637"/>
                  <a:gd name="connsiteX10" fmla="*/ 45768 w 407235"/>
                  <a:gd name="connsiteY10" fmla="*/ 345576 h 357637"/>
                  <a:gd name="connsiteX11" fmla="*/ 7668 w 407235"/>
                  <a:gd name="connsiteY11" fmla="*/ 305095 h 357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235" h="357637">
                    <a:moveTo>
                      <a:pt x="7668" y="305095"/>
                    </a:moveTo>
                    <a:cubicBezTo>
                      <a:pt x="1318" y="285251"/>
                      <a:pt x="-5826" y="270170"/>
                      <a:pt x="7668" y="226514"/>
                    </a:cubicBezTo>
                    <a:cubicBezTo>
                      <a:pt x="21162" y="182858"/>
                      <a:pt x="48943" y="149916"/>
                      <a:pt x="74343" y="128882"/>
                    </a:cubicBezTo>
                    <a:cubicBezTo>
                      <a:pt x="99743" y="107848"/>
                      <a:pt x="191024" y="64588"/>
                      <a:pt x="245793" y="43157"/>
                    </a:cubicBezTo>
                    <a:cubicBezTo>
                      <a:pt x="300562" y="21726"/>
                      <a:pt x="383905" y="3073"/>
                      <a:pt x="402955" y="295"/>
                    </a:cubicBezTo>
                    <a:cubicBezTo>
                      <a:pt x="422005" y="-2483"/>
                      <a:pt x="371999" y="14980"/>
                      <a:pt x="360093" y="26489"/>
                    </a:cubicBezTo>
                    <a:cubicBezTo>
                      <a:pt x="348187" y="37998"/>
                      <a:pt x="345012" y="38792"/>
                      <a:pt x="331518" y="69351"/>
                    </a:cubicBezTo>
                    <a:cubicBezTo>
                      <a:pt x="318024" y="99910"/>
                      <a:pt x="298974" y="170554"/>
                      <a:pt x="279130" y="209845"/>
                    </a:cubicBezTo>
                    <a:cubicBezTo>
                      <a:pt x="259286" y="249136"/>
                      <a:pt x="238649" y="280886"/>
                      <a:pt x="212455" y="305095"/>
                    </a:cubicBezTo>
                    <a:cubicBezTo>
                      <a:pt x="186261" y="329304"/>
                      <a:pt x="149748" y="348354"/>
                      <a:pt x="121967" y="355101"/>
                    </a:cubicBezTo>
                    <a:cubicBezTo>
                      <a:pt x="94186" y="361848"/>
                      <a:pt x="64818" y="353910"/>
                      <a:pt x="45768" y="345576"/>
                    </a:cubicBezTo>
                    <a:cubicBezTo>
                      <a:pt x="26718" y="337242"/>
                      <a:pt x="14018" y="324939"/>
                      <a:pt x="7668" y="3050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1" name="任意多边形 40"/>
              <p:cNvSpPr/>
              <p:nvPr/>
            </p:nvSpPr>
            <p:spPr>
              <a:xfrm>
                <a:off x="10760386" y="4337977"/>
                <a:ext cx="95196" cy="121637"/>
              </a:xfrm>
              <a:custGeom>
                <a:avLst/>
                <a:gdLst>
                  <a:gd name="connsiteX0" fmla="*/ 114303 w 114583"/>
                  <a:gd name="connsiteY0" fmla="*/ 621 h 110589"/>
                  <a:gd name="connsiteX1" fmla="*/ 66678 w 114583"/>
                  <a:gd name="connsiteY1" fmla="*/ 60153 h 110589"/>
                  <a:gd name="connsiteX2" fmla="*/ 40484 w 114583"/>
                  <a:gd name="connsiteY2" fmla="*/ 110159 h 110589"/>
                  <a:gd name="connsiteX3" fmla="*/ 3 w 114583"/>
                  <a:gd name="connsiteY3" fmla="*/ 81584 h 110589"/>
                  <a:gd name="connsiteX4" fmla="*/ 42865 w 114583"/>
                  <a:gd name="connsiteY4" fmla="*/ 33959 h 110589"/>
                  <a:gd name="connsiteX5" fmla="*/ 114303 w 114583"/>
                  <a:gd name="connsiteY5" fmla="*/ 621 h 110589"/>
                  <a:gd name="connsiteX0" fmla="*/ 114303 w 114766"/>
                  <a:gd name="connsiteY0" fmla="*/ 7143 h 117111"/>
                  <a:gd name="connsiteX1" fmla="*/ 66678 w 114766"/>
                  <a:gd name="connsiteY1" fmla="*/ 66675 h 117111"/>
                  <a:gd name="connsiteX2" fmla="*/ 40484 w 114766"/>
                  <a:gd name="connsiteY2" fmla="*/ 116681 h 117111"/>
                  <a:gd name="connsiteX3" fmla="*/ 3 w 114766"/>
                  <a:gd name="connsiteY3" fmla="*/ 88106 h 117111"/>
                  <a:gd name="connsiteX4" fmla="*/ 42865 w 114766"/>
                  <a:gd name="connsiteY4" fmla="*/ 40481 h 117111"/>
                  <a:gd name="connsiteX5" fmla="*/ 88109 w 114766"/>
                  <a:gd name="connsiteY5" fmla="*/ 4762 h 117111"/>
                  <a:gd name="connsiteX6" fmla="*/ 114303 w 114766"/>
                  <a:gd name="connsiteY6" fmla="*/ 7143 h 117111"/>
                  <a:gd name="connsiteX0" fmla="*/ 114306 w 114769"/>
                  <a:gd name="connsiteY0" fmla="*/ 7143 h 109586"/>
                  <a:gd name="connsiteX1" fmla="*/ 66681 w 114769"/>
                  <a:gd name="connsiteY1" fmla="*/ 66675 h 109586"/>
                  <a:gd name="connsiteX2" fmla="*/ 29099 w 114769"/>
                  <a:gd name="connsiteY2" fmla="*/ 108934 h 109586"/>
                  <a:gd name="connsiteX3" fmla="*/ 6 w 114769"/>
                  <a:gd name="connsiteY3" fmla="*/ 88106 h 109586"/>
                  <a:gd name="connsiteX4" fmla="*/ 42868 w 114769"/>
                  <a:gd name="connsiteY4" fmla="*/ 40481 h 109586"/>
                  <a:gd name="connsiteX5" fmla="*/ 88112 w 114769"/>
                  <a:gd name="connsiteY5" fmla="*/ 4762 h 109586"/>
                  <a:gd name="connsiteX6" fmla="*/ 114306 w 114769"/>
                  <a:gd name="connsiteY6" fmla="*/ 7143 h 109586"/>
                  <a:gd name="connsiteX0" fmla="*/ 148467 w 148642"/>
                  <a:gd name="connsiteY0" fmla="*/ 2864 h 123382"/>
                  <a:gd name="connsiteX1" fmla="*/ 66681 w 148642"/>
                  <a:gd name="connsiteY1" fmla="*/ 80472 h 123382"/>
                  <a:gd name="connsiteX2" fmla="*/ 29099 w 148642"/>
                  <a:gd name="connsiteY2" fmla="*/ 122731 h 123382"/>
                  <a:gd name="connsiteX3" fmla="*/ 6 w 148642"/>
                  <a:gd name="connsiteY3" fmla="*/ 101903 h 123382"/>
                  <a:gd name="connsiteX4" fmla="*/ 42868 w 148642"/>
                  <a:gd name="connsiteY4" fmla="*/ 54278 h 123382"/>
                  <a:gd name="connsiteX5" fmla="*/ 88112 w 148642"/>
                  <a:gd name="connsiteY5" fmla="*/ 18559 h 123382"/>
                  <a:gd name="connsiteX6" fmla="*/ 148467 w 148642"/>
                  <a:gd name="connsiteY6" fmla="*/ 2864 h 123382"/>
                  <a:gd name="connsiteX0" fmla="*/ 148467 w 151739"/>
                  <a:gd name="connsiteY0" fmla="*/ 11381 h 131899"/>
                  <a:gd name="connsiteX1" fmla="*/ 66681 w 151739"/>
                  <a:gd name="connsiteY1" fmla="*/ 88989 h 131899"/>
                  <a:gd name="connsiteX2" fmla="*/ 29099 w 151739"/>
                  <a:gd name="connsiteY2" fmla="*/ 131248 h 131899"/>
                  <a:gd name="connsiteX3" fmla="*/ 6 w 151739"/>
                  <a:gd name="connsiteY3" fmla="*/ 110420 h 131899"/>
                  <a:gd name="connsiteX4" fmla="*/ 42868 w 151739"/>
                  <a:gd name="connsiteY4" fmla="*/ 62795 h 131899"/>
                  <a:gd name="connsiteX5" fmla="*/ 129865 w 151739"/>
                  <a:gd name="connsiteY5" fmla="*/ 3837 h 131899"/>
                  <a:gd name="connsiteX6" fmla="*/ 148467 w 151739"/>
                  <a:gd name="connsiteY6" fmla="*/ 11381 h 131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739" h="131899">
                    <a:moveTo>
                      <a:pt x="148467" y="11381"/>
                    </a:moveTo>
                    <a:cubicBezTo>
                      <a:pt x="137936" y="25573"/>
                      <a:pt x="86576" y="69011"/>
                      <a:pt x="66681" y="88989"/>
                    </a:cubicBezTo>
                    <a:cubicBezTo>
                      <a:pt x="46786" y="108967"/>
                      <a:pt x="40211" y="127676"/>
                      <a:pt x="29099" y="131248"/>
                    </a:cubicBezTo>
                    <a:cubicBezTo>
                      <a:pt x="17987" y="134820"/>
                      <a:pt x="-391" y="123120"/>
                      <a:pt x="6" y="110420"/>
                    </a:cubicBezTo>
                    <a:cubicBezTo>
                      <a:pt x="403" y="97720"/>
                      <a:pt x="21225" y="80559"/>
                      <a:pt x="42868" y="62795"/>
                    </a:cubicBezTo>
                    <a:cubicBezTo>
                      <a:pt x="64511" y="45031"/>
                      <a:pt x="117959" y="9393"/>
                      <a:pt x="129865" y="3837"/>
                    </a:cubicBezTo>
                    <a:cubicBezTo>
                      <a:pt x="141771" y="-1719"/>
                      <a:pt x="158998" y="-2811"/>
                      <a:pt x="148467" y="113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42" name="任意多边形 41"/>
            <p:cNvSpPr/>
            <p:nvPr/>
          </p:nvSpPr>
          <p:spPr>
            <a:xfrm>
              <a:off x="3070141" y="5369694"/>
              <a:ext cx="323420" cy="355925"/>
            </a:xfrm>
            <a:custGeom>
              <a:avLst/>
              <a:gdLst>
                <a:gd name="connsiteX0" fmla="*/ 319140 w 323420"/>
                <a:gd name="connsiteY0" fmla="*/ 295 h 355925"/>
                <a:gd name="connsiteX1" fmla="*/ 276278 w 323420"/>
                <a:gd name="connsiteY1" fmla="*/ 26489 h 355925"/>
                <a:gd name="connsiteX2" fmla="*/ 247703 w 323420"/>
                <a:gd name="connsiteY2" fmla="*/ 69351 h 355925"/>
                <a:gd name="connsiteX3" fmla="*/ 195315 w 323420"/>
                <a:gd name="connsiteY3" fmla="*/ 209845 h 355925"/>
                <a:gd name="connsiteX4" fmla="*/ 128640 w 323420"/>
                <a:gd name="connsiteY4" fmla="*/ 305095 h 355925"/>
                <a:gd name="connsiteX5" fmla="*/ 84656 w 323420"/>
                <a:gd name="connsiteY5" fmla="*/ 336177 h 355925"/>
                <a:gd name="connsiteX6" fmla="*/ 36710 w 323420"/>
                <a:gd name="connsiteY6" fmla="*/ 355132 h 355925"/>
                <a:gd name="connsiteX7" fmla="*/ 0 w 323420"/>
                <a:gd name="connsiteY7" fmla="*/ 355925 h 355925"/>
                <a:gd name="connsiteX8" fmla="*/ 82794 w 323420"/>
                <a:gd name="connsiteY8" fmla="*/ 77974 h 355925"/>
                <a:gd name="connsiteX9" fmla="*/ 115655 w 323420"/>
                <a:gd name="connsiteY9" fmla="*/ 62635 h 355925"/>
                <a:gd name="connsiteX10" fmla="*/ 161978 w 323420"/>
                <a:gd name="connsiteY10" fmla="*/ 43157 h 355925"/>
                <a:gd name="connsiteX11" fmla="*/ 319140 w 323420"/>
                <a:gd name="connsiteY11" fmla="*/ 295 h 355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3420" h="355925">
                  <a:moveTo>
                    <a:pt x="319140" y="295"/>
                  </a:moveTo>
                  <a:cubicBezTo>
                    <a:pt x="338190" y="-2483"/>
                    <a:pt x="288184" y="14980"/>
                    <a:pt x="276278" y="26489"/>
                  </a:cubicBezTo>
                  <a:cubicBezTo>
                    <a:pt x="264372" y="37998"/>
                    <a:pt x="261197" y="38792"/>
                    <a:pt x="247703" y="69351"/>
                  </a:cubicBezTo>
                  <a:cubicBezTo>
                    <a:pt x="234209" y="99910"/>
                    <a:pt x="215159" y="170554"/>
                    <a:pt x="195315" y="209845"/>
                  </a:cubicBezTo>
                  <a:cubicBezTo>
                    <a:pt x="175471" y="249136"/>
                    <a:pt x="154834" y="280886"/>
                    <a:pt x="128640" y="305095"/>
                  </a:cubicBezTo>
                  <a:lnTo>
                    <a:pt x="84656" y="336177"/>
                  </a:lnTo>
                  <a:lnTo>
                    <a:pt x="36710" y="355132"/>
                  </a:lnTo>
                  <a:lnTo>
                    <a:pt x="0" y="355925"/>
                  </a:lnTo>
                  <a:lnTo>
                    <a:pt x="82794" y="77974"/>
                  </a:lnTo>
                  <a:lnTo>
                    <a:pt x="115655" y="62635"/>
                  </a:lnTo>
                  <a:cubicBezTo>
                    <a:pt x="132312" y="55237"/>
                    <a:pt x="148286" y="48515"/>
                    <a:pt x="161978" y="43157"/>
                  </a:cubicBezTo>
                  <a:cubicBezTo>
                    <a:pt x="216747" y="21726"/>
                    <a:pt x="300090" y="3073"/>
                    <a:pt x="319140" y="2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3" name="任意多边形 42"/>
            <p:cNvSpPr/>
            <p:nvPr/>
          </p:nvSpPr>
          <p:spPr>
            <a:xfrm>
              <a:off x="2996123" y="5505148"/>
              <a:ext cx="181927" cy="183765"/>
            </a:xfrm>
            <a:custGeom>
              <a:avLst/>
              <a:gdLst>
                <a:gd name="connsiteX0" fmla="*/ 975 w 178496"/>
                <a:gd name="connsiteY0" fmla="*/ 166776 h 170879"/>
                <a:gd name="connsiteX1" fmla="*/ 91463 w 178496"/>
                <a:gd name="connsiteY1" fmla="*/ 64383 h 170879"/>
                <a:gd name="connsiteX2" fmla="*/ 177188 w 178496"/>
                <a:gd name="connsiteY2" fmla="*/ 89 h 170879"/>
                <a:gd name="connsiteX3" fmla="*/ 136706 w 178496"/>
                <a:gd name="connsiteY3" fmla="*/ 52476 h 170879"/>
                <a:gd name="connsiteX4" fmla="*/ 48600 w 178496"/>
                <a:gd name="connsiteY4" fmla="*/ 138201 h 170879"/>
                <a:gd name="connsiteX5" fmla="*/ 975 w 178496"/>
                <a:gd name="connsiteY5" fmla="*/ 166776 h 170879"/>
                <a:gd name="connsiteX0" fmla="*/ 3352 w 180873"/>
                <a:gd name="connsiteY0" fmla="*/ 166776 h 173137"/>
                <a:gd name="connsiteX1" fmla="*/ 93840 w 180873"/>
                <a:gd name="connsiteY1" fmla="*/ 64383 h 173137"/>
                <a:gd name="connsiteX2" fmla="*/ 179565 w 180873"/>
                <a:gd name="connsiteY2" fmla="*/ 89 h 173137"/>
                <a:gd name="connsiteX3" fmla="*/ 139083 w 180873"/>
                <a:gd name="connsiteY3" fmla="*/ 52476 h 173137"/>
                <a:gd name="connsiteX4" fmla="*/ 50977 w 180873"/>
                <a:gd name="connsiteY4" fmla="*/ 138201 h 173137"/>
                <a:gd name="connsiteX5" fmla="*/ 22402 w 180873"/>
                <a:gd name="connsiteY5" fmla="*/ 159633 h 173137"/>
                <a:gd name="connsiteX6" fmla="*/ 3352 w 180873"/>
                <a:gd name="connsiteY6" fmla="*/ 166776 h 173137"/>
                <a:gd name="connsiteX0" fmla="*/ 4789 w 182310"/>
                <a:gd name="connsiteY0" fmla="*/ 166776 h 185696"/>
                <a:gd name="connsiteX1" fmla="*/ 95277 w 182310"/>
                <a:gd name="connsiteY1" fmla="*/ 64383 h 185696"/>
                <a:gd name="connsiteX2" fmla="*/ 181002 w 182310"/>
                <a:gd name="connsiteY2" fmla="*/ 89 h 185696"/>
                <a:gd name="connsiteX3" fmla="*/ 140520 w 182310"/>
                <a:gd name="connsiteY3" fmla="*/ 52476 h 185696"/>
                <a:gd name="connsiteX4" fmla="*/ 52414 w 182310"/>
                <a:gd name="connsiteY4" fmla="*/ 138201 h 185696"/>
                <a:gd name="connsiteX5" fmla="*/ 16695 w 182310"/>
                <a:gd name="connsiteY5" fmla="*/ 183445 h 185696"/>
                <a:gd name="connsiteX6" fmla="*/ 4789 w 182310"/>
                <a:gd name="connsiteY6" fmla="*/ 166776 h 185696"/>
                <a:gd name="connsiteX0" fmla="*/ 4789 w 181809"/>
                <a:gd name="connsiteY0" fmla="*/ 166776 h 185696"/>
                <a:gd name="connsiteX1" fmla="*/ 95277 w 181809"/>
                <a:gd name="connsiteY1" fmla="*/ 64383 h 185696"/>
                <a:gd name="connsiteX2" fmla="*/ 181002 w 181809"/>
                <a:gd name="connsiteY2" fmla="*/ 89 h 185696"/>
                <a:gd name="connsiteX3" fmla="*/ 133376 w 181809"/>
                <a:gd name="connsiteY3" fmla="*/ 52476 h 185696"/>
                <a:gd name="connsiteX4" fmla="*/ 52414 w 181809"/>
                <a:gd name="connsiteY4" fmla="*/ 138201 h 185696"/>
                <a:gd name="connsiteX5" fmla="*/ 16695 w 181809"/>
                <a:gd name="connsiteY5" fmla="*/ 183445 h 185696"/>
                <a:gd name="connsiteX6" fmla="*/ 4789 w 181809"/>
                <a:gd name="connsiteY6" fmla="*/ 166776 h 185696"/>
                <a:gd name="connsiteX0" fmla="*/ 4789 w 181809"/>
                <a:gd name="connsiteY0" fmla="*/ 166776 h 185696"/>
                <a:gd name="connsiteX1" fmla="*/ 95277 w 181809"/>
                <a:gd name="connsiteY1" fmla="*/ 64383 h 185696"/>
                <a:gd name="connsiteX2" fmla="*/ 181002 w 181809"/>
                <a:gd name="connsiteY2" fmla="*/ 89 h 185696"/>
                <a:gd name="connsiteX3" fmla="*/ 133376 w 181809"/>
                <a:gd name="connsiteY3" fmla="*/ 52476 h 185696"/>
                <a:gd name="connsiteX4" fmla="*/ 52414 w 181809"/>
                <a:gd name="connsiteY4" fmla="*/ 133439 h 185696"/>
                <a:gd name="connsiteX5" fmla="*/ 16695 w 181809"/>
                <a:gd name="connsiteY5" fmla="*/ 183445 h 185696"/>
                <a:gd name="connsiteX6" fmla="*/ 4789 w 181809"/>
                <a:gd name="connsiteY6" fmla="*/ 166776 h 185696"/>
                <a:gd name="connsiteX0" fmla="*/ 6892 w 183912"/>
                <a:gd name="connsiteY0" fmla="*/ 166776 h 183799"/>
                <a:gd name="connsiteX1" fmla="*/ 97380 w 183912"/>
                <a:gd name="connsiteY1" fmla="*/ 64383 h 183799"/>
                <a:gd name="connsiteX2" fmla="*/ 183105 w 183912"/>
                <a:gd name="connsiteY2" fmla="*/ 89 h 183799"/>
                <a:gd name="connsiteX3" fmla="*/ 135479 w 183912"/>
                <a:gd name="connsiteY3" fmla="*/ 52476 h 183799"/>
                <a:gd name="connsiteX4" fmla="*/ 54517 w 183912"/>
                <a:gd name="connsiteY4" fmla="*/ 133439 h 183799"/>
                <a:gd name="connsiteX5" fmla="*/ 11655 w 183912"/>
                <a:gd name="connsiteY5" fmla="*/ 181064 h 183799"/>
                <a:gd name="connsiteX6" fmla="*/ 6892 w 183912"/>
                <a:gd name="connsiteY6" fmla="*/ 166776 h 183799"/>
                <a:gd name="connsiteX0" fmla="*/ 6892 w 183575"/>
                <a:gd name="connsiteY0" fmla="*/ 166823 h 183846"/>
                <a:gd name="connsiteX1" fmla="*/ 97380 w 183575"/>
                <a:gd name="connsiteY1" fmla="*/ 64430 h 183846"/>
                <a:gd name="connsiteX2" fmla="*/ 183105 w 183575"/>
                <a:gd name="connsiteY2" fmla="*/ 136 h 183846"/>
                <a:gd name="connsiteX3" fmla="*/ 128336 w 183575"/>
                <a:gd name="connsiteY3" fmla="*/ 50142 h 183846"/>
                <a:gd name="connsiteX4" fmla="*/ 54517 w 183575"/>
                <a:gd name="connsiteY4" fmla="*/ 133486 h 183846"/>
                <a:gd name="connsiteX5" fmla="*/ 11655 w 183575"/>
                <a:gd name="connsiteY5" fmla="*/ 181111 h 183846"/>
                <a:gd name="connsiteX6" fmla="*/ 6892 w 183575"/>
                <a:gd name="connsiteY6" fmla="*/ 166823 h 183846"/>
                <a:gd name="connsiteX0" fmla="*/ 6892 w 183417"/>
                <a:gd name="connsiteY0" fmla="*/ 166742 h 183765"/>
                <a:gd name="connsiteX1" fmla="*/ 97380 w 183417"/>
                <a:gd name="connsiteY1" fmla="*/ 64349 h 183765"/>
                <a:gd name="connsiteX2" fmla="*/ 183105 w 183417"/>
                <a:gd name="connsiteY2" fmla="*/ 55 h 183765"/>
                <a:gd name="connsiteX3" fmla="*/ 123574 w 183417"/>
                <a:gd name="connsiteY3" fmla="*/ 54824 h 183765"/>
                <a:gd name="connsiteX4" fmla="*/ 54517 w 183417"/>
                <a:gd name="connsiteY4" fmla="*/ 133405 h 183765"/>
                <a:gd name="connsiteX5" fmla="*/ 11655 w 183417"/>
                <a:gd name="connsiteY5" fmla="*/ 181030 h 183765"/>
                <a:gd name="connsiteX6" fmla="*/ 6892 w 183417"/>
                <a:gd name="connsiteY6" fmla="*/ 166742 h 183765"/>
                <a:gd name="connsiteX0" fmla="*/ 5402 w 181927"/>
                <a:gd name="connsiteY0" fmla="*/ 166742 h 183765"/>
                <a:gd name="connsiteX1" fmla="*/ 95890 w 181927"/>
                <a:gd name="connsiteY1" fmla="*/ 64349 h 183765"/>
                <a:gd name="connsiteX2" fmla="*/ 181615 w 181927"/>
                <a:gd name="connsiteY2" fmla="*/ 55 h 183765"/>
                <a:gd name="connsiteX3" fmla="*/ 122084 w 181927"/>
                <a:gd name="connsiteY3" fmla="*/ 54824 h 183765"/>
                <a:gd name="connsiteX4" fmla="*/ 53027 w 181927"/>
                <a:gd name="connsiteY4" fmla="*/ 133405 h 183765"/>
                <a:gd name="connsiteX5" fmla="*/ 14927 w 181927"/>
                <a:gd name="connsiteY5" fmla="*/ 181030 h 183765"/>
                <a:gd name="connsiteX6" fmla="*/ 5402 w 181927"/>
                <a:gd name="connsiteY6" fmla="*/ 166742 h 183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927" h="183765">
                  <a:moveTo>
                    <a:pt x="5402" y="166742"/>
                  </a:moveTo>
                  <a:cubicBezTo>
                    <a:pt x="18896" y="147295"/>
                    <a:pt x="66521" y="92130"/>
                    <a:pt x="95890" y="64349"/>
                  </a:cubicBezTo>
                  <a:cubicBezTo>
                    <a:pt x="125259" y="36568"/>
                    <a:pt x="177249" y="1642"/>
                    <a:pt x="181615" y="55"/>
                  </a:cubicBezTo>
                  <a:cubicBezTo>
                    <a:pt x="185981" y="-1532"/>
                    <a:pt x="143515" y="31805"/>
                    <a:pt x="122084" y="54824"/>
                  </a:cubicBezTo>
                  <a:cubicBezTo>
                    <a:pt x="100653" y="77843"/>
                    <a:pt x="70886" y="112371"/>
                    <a:pt x="53027" y="133405"/>
                  </a:cubicBezTo>
                  <a:cubicBezTo>
                    <a:pt x="35168" y="154439"/>
                    <a:pt x="22865" y="176268"/>
                    <a:pt x="14927" y="181030"/>
                  </a:cubicBezTo>
                  <a:cubicBezTo>
                    <a:pt x="6990" y="185793"/>
                    <a:pt x="-8092" y="186189"/>
                    <a:pt x="5402" y="16674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62" name="矩形 47"/>
          <p:cNvSpPr>
            <a:spLocks noChangeArrowheads="1"/>
          </p:cNvSpPr>
          <p:nvPr/>
        </p:nvSpPr>
        <p:spPr bwMode="auto">
          <a:xfrm>
            <a:off x="5250316" y="1654584"/>
            <a:ext cx="5379584" cy="3323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50000"/>
              </a:lnSpc>
              <a:buNone/>
            </a:pPr>
            <a:r>
              <a:rPr lang="en-US" altLang="zh-CN" sz="2000" dirty="0" smtClean="0"/>
              <a:t>       </a:t>
            </a:r>
            <a:r>
              <a:rPr lang="zh-CN" altLang="zh-CN" sz="2000" dirty="0" smtClean="0"/>
              <a:t>报告</a:t>
            </a:r>
            <a:r>
              <a:rPr lang="zh-CN" altLang="zh-CN" sz="2000" dirty="0"/>
              <a:t>明确要求：巩固和完善农村基本经营制度，</a:t>
            </a:r>
            <a:r>
              <a:rPr lang="zh-CN" altLang="zh-CN" sz="2000" dirty="0" smtClean="0"/>
              <a:t>深化</a:t>
            </a:r>
            <a:r>
              <a:rPr lang="zh-CN" altLang="en-US" sz="2000" dirty="0" smtClean="0"/>
              <a:t>农村土地</a:t>
            </a:r>
            <a:r>
              <a:rPr lang="zh-CN" altLang="zh-CN" sz="2000" dirty="0" smtClean="0"/>
              <a:t>制度</a:t>
            </a:r>
            <a:r>
              <a:rPr lang="zh-CN" altLang="zh-CN" sz="2000" dirty="0"/>
              <a:t>改革，完善承包地叁权分置制度……促进农村一二叁产业融合发展，支持和</a:t>
            </a:r>
            <a:r>
              <a:rPr lang="zh-CN" altLang="zh-CN" sz="2000" dirty="0" smtClean="0"/>
              <a:t>鼓励</a:t>
            </a:r>
            <a:r>
              <a:rPr lang="zh-CN" altLang="en-US" sz="2000" dirty="0" smtClean="0"/>
              <a:t>农民就业创业</a:t>
            </a:r>
            <a:r>
              <a:rPr lang="zh-CN" altLang="zh-CN" sz="2000" dirty="0" smtClean="0"/>
              <a:t>，</a:t>
            </a:r>
            <a:r>
              <a:rPr lang="zh-CN" altLang="zh-CN" sz="2000" dirty="0"/>
              <a:t>拓宽增收渠道。加强农村基层基础工作，健全自治、法治、德治相结合的乡村治理体系。培养造就一支懂农业、爱农村、爱农民的“三农”工作队伍。</a:t>
            </a:r>
          </a:p>
        </p:txBody>
      </p:sp>
      <p:sp>
        <p:nvSpPr>
          <p:cNvPr id="69" name="矩形 3"/>
          <p:cNvSpPr>
            <a:spLocks noChangeArrowheads="1"/>
          </p:cNvSpPr>
          <p:nvPr/>
        </p:nvSpPr>
        <p:spPr bwMode="auto">
          <a:xfrm>
            <a:off x="1314792" y="295312"/>
            <a:ext cx="2821588"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buNone/>
            </a:pPr>
            <a:r>
              <a:rPr lang="zh-CN" altLang="zh-CN" sz="2933" b="1" dirty="0">
                <a:solidFill>
                  <a:schemeClr val="tx1">
                    <a:lumMod val="75000"/>
                    <a:lumOff val="25000"/>
                  </a:schemeClr>
                </a:solidFill>
                <a:latin typeface="Arial" panose="020B0604020202020204" pitchFamily="34" charset="0"/>
                <a:cs typeface="Arial" panose="020B0604020202020204" pitchFamily="34" charset="0"/>
              </a:rPr>
              <a:t>（五）怎么实现</a:t>
            </a:r>
          </a:p>
        </p:txBody>
      </p:sp>
    </p:spTree>
    <p:extLst>
      <p:ext uri="{BB962C8B-B14F-4D97-AF65-F5344CB8AC3E}">
        <p14:creationId xmlns:p14="http://schemas.microsoft.com/office/powerpoint/2010/main" val="7134948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 calcmode="lin" valueType="num">
                                      <p:cBhvr>
                                        <p:cTn id="21" dur="500" fill="hold"/>
                                        <p:tgtEl>
                                          <p:spTgt spid="58"/>
                                        </p:tgtEl>
                                        <p:attrNameLst>
                                          <p:attrName>ppt_w</p:attrName>
                                        </p:attrNameLst>
                                      </p:cBhvr>
                                      <p:tavLst>
                                        <p:tav tm="0">
                                          <p:val>
                                            <p:fltVal val="0"/>
                                          </p:val>
                                        </p:tav>
                                        <p:tav tm="100000">
                                          <p:val>
                                            <p:strVal val="#ppt_w"/>
                                          </p:val>
                                        </p:tav>
                                      </p:tavLst>
                                    </p:anim>
                                    <p:anim calcmode="lin" valueType="num">
                                      <p:cBhvr>
                                        <p:cTn id="22" dur="500" fill="hold"/>
                                        <p:tgtEl>
                                          <p:spTgt spid="58"/>
                                        </p:tgtEl>
                                        <p:attrNameLst>
                                          <p:attrName>ppt_h</p:attrName>
                                        </p:attrNameLst>
                                      </p:cBhvr>
                                      <p:tavLst>
                                        <p:tav tm="0">
                                          <p:val>
                                            <p:fltVal val="0"/>
                                          </p:val>
                                        </p:tav>
                                        <p:tav tm="100000">
                                          <p:val>
                                            <p:strVal val="#ppt_h"/>
                                          </p:val>
                                        </p:tav>
                                      </p:tavLst>
                                    </p:anim>
                                    <p:animEffect transition="in" filter="fade">
                                      <p:cBhvr>
                                        <p:cTn id="23" dur="500"/>
                                        <p:tgtEl>
                                          <p:spTgt spid="58"/>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p:cTn id="32" dur="500" fill="hold"/>
                                        <p:tgtEl>
                                          <p:spTgt spid="21"/>
                                        </p:tgtEl>
                                        <p:attrNameLst>
                                          <p:attrName>ppt_w</p:attrName>
                                        </p:attrNameLst>
                                      </p:cBhvr>
                                      <p:tavLst>
                                        <p:tav tm="0">
                                          <p:val>
                                            <p:fltVal val="0"/>
                                          </p:val>
                                        </p:tav>
                                        <p:tav tm="100000">
                                          <p:val>
                                            <p:strVal val="#ppt_w"/>
                                          </p:val>
                                        </p:tav>
                                      </p:tavLst>
                                    </p:anim>
                                    <p:anim calcmode="lin" valueType="num">
                                      <p:cBhvr>
                                        <p:cTn id="33" dur="500" fill="hold"/>
                                        <p:tgtEl>
                                          <p:spTgt spid="21"/>
                                        </p:tgtEl>
                                        <p:attrNameLst>
                                          <p:attrName>ppt_h</p:attrName>
                                        </p:attrNameLst>
                                      </p:cBhvr>
                                      <p:tavLst>
                                        <p:tav tm="0">
                                          <p:val>
                                            <p:fltVal val="0"/>
                                          </p:val>
                                        </p:tav>
                                        <p:tav tm="100000">
                                          <p:val>
                                            <p:strVal val="#ppt_h"/>
                                          </p:val>
                                        </p:tav>
                                      </p:tavLst>
                                    </p:anim>
                                    <p:animEffect transition="in" filter="fade">
                                      <p:cBhvr>
                                        <p:cTn id="34" dur="500"/>
                                        <p:tgtEl>
                                          <p:spTgt spid="21"/>
                                        </p:tgtEl>
                                      </p:cBhvr>
                                    </p:animEffect>
                                  </p:childTnLst>
                                </p:cTn>
                              </p:par>
                              <p:par>
                                <p:cTn id="35" presetID="53" presetClass="entr" presetSubtype="16"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500" fill="hold"/>
                                        <p:tgtEl>
                                          <p:spTgt spid="22"/>
                                        </p:tgtEl>
                                        <p:attrNameLst>
                                          <p:attrName>ppt_w</p:attrName>
                                        </p:attrNameLst>
                                      </p:cBhvr>
                                      <p:tavLst>
                                        <p:tav tm="0">
                                          <p:val>
                                            <p:fltVal val="0"/>
                                          </p:val>
                                        </p:tav>
                                        <p:tav tm="100000">
                                          <p:val>
                                            <p:strVal val="#ppt_w"/>
                                          </p:val>
                                        </p:tav>
                                      </p:tavLst>
                                    </p:anim>
                                    <p:anim calcmode="lin" valueType="num">
                                      <p:cBhvr>
                                        <p:cTn id="38" dur="500" fill="hold"/>
                                        <p:tgtEl>
                                          <p:spTgt spid="22"/>
                                        </p:tgtEl>
                                        <p:attrNameLst>
                                          <p:attrName>ppt_h</p:attrName>
                                        </p:attrNameLst>
                                      </p:cBhvr>
                                      <p:tavLst>
                                        <p:tav tm="0">
                                          <p:val>
                                            <p:fltVal val="0"/>
                                          </p:val>
                                        </p:tav>
                                        <p:tav tm="100000">
                                          <p:val>
                                            <p:strVal val="#ppt_h"/>
                                          </p:val>
                                        </p:tav>
                                      </p:tavLst>
                                    </p:anim>
                                    <p:animEffect transition="in" filter="fade">
                                      <p:cBhvr>
                                        <p:cTn id="39" dur="500"/>
                                        <p:tgtEl>
                                          <p:spTgt spid="22"/>
                                        </p:tgtEl>
                                      </p:cBhvr>
                                    </p:animEffect>
                                  </p:childTnLst>
                                </p:cTn>
                              </p:par>
                              <p:par>
                                <p:cTn id="40" presetID="53" presetClass="entr" presetSubtype="16" fill="hold" nodeType="with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par>
                                <p:cTn id="45" presetID="53" presetClass="entr" presetSubtype="16" fill="hold" nodeType="withEffect">
                                  <p:stCondLst>
                                    <p:cond delay="0"/>
                                  </p:stCondLst>
                                  <p:childTnLst>
                                    <p:set>
                                      <p:cBhvr>
                                        <p:cTn id="46" dur="1" fill="hold">
                                          <p:stCondLst>
                                            <p:cond delay="0"/>
                                          </p:stCondLst>
                                        </p:cTn>
                                        <p:tgtEl>
                                          <p:spTgt spid="56"/>
                                        </p:tgtEl>
                                        <p:attrNameLst>
                                          <p:attrName>style.visibility</p:attrName>
                                        </p:attrNameLst>
                                      </p:cBhvr>
                                      <p:to>
                                        <p:strVal val="visible"/>
                                      </p:to>
                                    </p:set>
                                    <p:anim calcmode="lin" valueType="num">
                                      <p:cBhvr>
                                        <p:cTn id="47" dur="500" fill="hold"/>
                                        <p:tgtEl>
                                          <p:spTgt spid="56"/>
                                        </p:tgtEl>
                                        <p:attrNameLst>
                                          <p:attrName>ppt_w</p:attrName>
                                        </p:attrNameLst>
                                      </p:cBhvr>
                                      <p:tavLst>
                                        <p:tav tm="0">
                                          <p:val>
                                            <p:fltVal val="0"/>
                                          </p:val>
                                        </p:tav>
                                        <p:tav tm="100000">
                                          <p:val>
                                            <p:strVal val="#ppt_w"/>
                                          </p:val>
                                        </p:tav>
                                      </p:tavLst>
                                    </p:anim>
                                    <p:anim calcmode="lin" valueType="num">
                                      <p:cBhvr>
                                        <p:cTn id="48" dur="500" fill="hold"/>
                                        <p:tgtEl>
                                          <p:spTgt spid="56"/>
                                        </p:tgtEl>
                                        <p:attrNameLst>
                                          <p:attrName>ppt_h</p:attrName>
                                        </p:attrNameLst>
                                      </p:cBhvr>
                                      <p:tavLst>
                                        <p:tav tm="0">
                                          <p:val>
                                            <p:fltVal val="0"/>
                                          </p:val>
                                        </p:tav>
                                        <p:tav tm="100000">
                                          <p:val>
                                            <p:strVal val="#ppt_h"/>
                                          </p:val>
                                        </p:tav>
                                      </p:tavLst>
                                    </p:anim>
                                    <p:animEffect transition="in" filter="fade">
                                      <p:cBhvr>
                                        <p:cTn id="49" dur="500"/>
                                        <p:tgtEl>
                                          <p:spTgt spid="56"/>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62"/>
                                        </p:tgtEl>
                                        <p:attrNameLst>
                                          <p:attrName>style.visibility</p:attrName>
                                        </p:attrNameLst>
                                      </p:cBhvr>
                                      <p:to>
                                        <p:strVal val="visible"/>
                                      </p:to>
                                    </p:set>
                                    <p:animEffect transition="in" filter="randombar(horizontal)">
                                      <p:cBhvr>
                                        <p:cTn id="52" dur="4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60" grpId="0" animBg="1"/>
      <p:bldP spid="59" grpId="0" animBg="1"/>
      <p:bldP spid="57" grpId="0" animBg="1"/>
      <p:bldP spid="21" grpId="0" animBg="1"/>
      <p:bldP spid="62"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矩形 3"/>
          <p:cNvSpPr>
            <a:spLocks noChangeArrowheads="1"/>
          </p:cNvSpPr>
          <p:nvPr/>
        </p:nvSpPr>
        <p:spPr bwMode="auto">
          <a:xfrm>
            <a:off x="1314792" y="295312"/>
            <a:ext cx="6588645"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spcBef>
                <a:spcPct val="0"/>
              </a:spcBef>
              <a:buNone/>
            </a:pPr>
            <a:r>
              <a:rPr lang="zh-CN" altLang="zh-CN" sz="2933" b="1" dirty="0">
                <a:solidFill>
                  <a:schemeClr val="tx1">
                    <a:lumMod val="75000"/>
                    <a:lumOff val="25000"/>
                  </a:schemeClr>
                </a:solidFill>
                <a:latin typeface="Arial" panose="020B0604020202020204" pitchFamily="34" charset="0"/>
                <a:cs typeface="Arial" panose="020B0604020202020204" pitchFamily="34" charset="0"/>
              </a:rPr>
              <a:t>三、解读</a:t>
            </a:r>
            <a:r>
              <a:rPr lang="zh-CN" altLang="zh-CN" sz="2933" b="1" dirty="0" smtClean="0">
                <a:solidFill>
                  <a:schemeClr val="tx1">
                    <a:lumMod val="75000"/>
                    <a:lumOff val="25000"/>
                  </a:schemeClr>
                </a:solidFill>
                <a:latin typeface="Arial" panose="020B0604020202020204" pitchFamily="34" charset="0"/>
                <a:cs typeface="Arial" panose="020B0604020202020204" pitchFamily="34" charset="0"/>
              </a:rPr>
              <a:t>《中国共产党农村工作条例》</a:t>
            </a:r>
            <a:endParaRPr lang="zh-CN" altLang="en-US" sz="2933"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9" name="矩形 47"/>
          <p:cNvSpPr>
            <a:spLocks noChangeArrowheads="1"/>
          </p:cNvSpPr>
          <p:nvPr/>
        </p:nvSpPr>
        <p:spPr bwMode="auto">
          <a:xfrm>
            <a:off x="1170648" y="1274298"/>
            <a:ext cx="9713252" cy="4278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50000"/>
              </a:lnSpc>
              <a:buNone/>
            </a:pPr>
            <a:r>
              <a:rPr lang="zh-CN" altLang="zh-CN" sz="2000" dirty="0"/>
              <a:t> </a:t>
            </a:r>
            <a:r>
              <a:rPr lang="en-US" altLang="zh-CN" sz="2000" dirty="0" smtClean="0"/>
              <a:t>       2019</a:t>
            </a:r>
            <a:r>
              <a:rPr lang="zh-CN" altLang="zh-CN" sz="2000" dirty="0"/>
              <a:t>年</a:t>
            </a:r>
            <a:r>
              <a:rPr lang="en-US" altLang="zh-CN" sz="2000" dirty="0"/>
              <a:t>9</a:t>
            </a:r>
            <a:r>
              <a:rPr lang="zh-CN" altLang="zh-CN" sz="2000" dirty="0"/>
              <a:t>月</a:t>
            </a:r>
            <a:r>
              <a:rPr lang="en-US" altLang="zh-CN" sz="2000" dirty="0"/>
              <a:t>1</a:t>
            </a:r>
            <a:r>
              <a:rPr lang="zh-CN" altLang="zh-CN" sz="2000" dirty="0"/>
              <a:t>日，新华社受权播发中共中央近日印发的</a:t>
            </a:r>
            <a:r>
              <a:rPr lang="zh-CN" altLang="zh-CN" sz="2000" dirty="0" smtClean="0"/>
              <a:t>《中国共产党农村工作条例》首次</a:t>
            </a:r>
            <a:r>
              <a:rPr lang="zh-CN" altLang="zh-CN" sz="2000" dirty="0"/>
              <a:t>专门制定关于农村工作的党内法规</a:t>
            </a:r>
            <a:r>
              <a:rPr lang="zh-CN" altLang="zh-CN" sz="2000" dirty="0" smtClean="0"/>
              <a:t>。</a:t>
            </a:r>
            <a:endParaRPr lang="en-US" altLang="zh-CN" sz="2000" b="1" dirty="0" smtClean="0"/>
          </a:p>
          <a:p>
            <a:pPr>
              <a:lnSpc>
                <a:spcPct val="150000"/>
              </a:lnSpc>
              <a:buNone/>
            </a:pPr>
            <a:r>
              <a:rPr lang="zh-CN" altLang="zh-CN" sz="2000" b="1" dirty="0"/>
              <a:t>（一）制定依据</a:t>
            </a:r>
            <a:r>
              <a:rPr lang="zh-CN" altLang="zh-CN" sz="2000" dirty="0"/>
              <a:t> </a:t>
            </a:r>
            <a:r>
              <a:rPr lang="en-US" altLang="zh-CN" sz="2000" dirty="0"/>
              <a:t>  2018</a:t>
            </a:r>
            <a:r>
              <a:rPr lang="zh-CN" altLang="zh-CN" sz="2000" dirty="0"/>
              <a:t>年中央一号文件明确要求，研究制定中国共产党农村工作条例，把党领导农村工作的传统、要求、政策等以党内法规形式确定下来。《中央党内法规制定工作第二个五年规划</a:t>
            </a:r>
            <a:r>
              <a:rPr lang="en-US" altLang="zh-CN" sz="2000" dirty="0"/>
              <a:t>(2018</a:t>
            </a:r>
            <a:r>
              <a:rPr lang="zh-CN" altLang="zh-CN" sz="2000" dirty="0"/>
              <a:t>—</a:t>
            </a:r>
            <a:r>
              <a:rPr lang="en-US" altLang="zh-CN" sz="2000" dirty="0"/>
              <a:t>2022</a:t>
            </a:r>
            <a:r>
              <a:rPr lang="zh-CN" altLang="zh-CN" sz="2000" dirty="0"/>
              <a:t>年</a:t>
            </a:r>
            <a:r>
              <a:rPr lang="en-US" altLang="zh-CN" sz="2000" dirty="0"/>
              <a:t>)</a:t>
            </a:r>
            <a:r>
              <a:rPr lang="zh-CN" altLang="zh-CN" sz="2000" dirty="0"/>
              <a:t>》也对此作出部署</a:t>
            </a:r>
            <a:r>
              <a:rPr lang="zh-CN" altLang="zh-CN" sz="2000" dirty="0" smtClean="0"/>
              <a:t>。</a:t>
            </a:r>
            <a:endParaRPr lang="en-US" altLang="zh-CN" sz="2000" dirty="0" smtClean="0"/>
          </a:p>
          <a:p>
            <a:pPr>
              <a:lnSpc>
                <a:spcPct val="150000"/>
              </a:lnSpc>
              <a:buNone/>
            </a:pPr>
            <a:r>
              <a:rPr lang="zh-CN" altLang="zh-CN" sz="2000" b="1" dirty="0"/>
              <a:t>（二）指导思想</a:t>
            </a:r>
            <a:r>
              <a:rPr lang="en-US" altLang="zh-CN" sz="2000" dirty="0"/>
              <a:t>   </a:t>
            </a:r>
            <a:r>
              <a:rPr lang="zh-CN" altLang="zh-CN" sz="2000" dirty="0"/>
              <a:t>条例以习近平新时代中国特色社会主义思想为指导，树牢“四个意识”、坚定“四个自信”、做到“两个维护”，对坚持和加强党对农村工作的全面领导作出系统规定。</a:t>
            </a:r>
          </a:p>
          <a:p>
            <a:pPr>
              <a:buNone/>
            </a:pPr>
            <a:endParaRPr lang="zh-CN" altLang="zh-CN" sz="2000" dirty="0"/>
          </a:p>
        </p:txBody>
      </p:sp>
    </p:spTree>
    <p:extLst>
      <p:ext uri="{BB962C8B-B14F-4D97-AF65-F5344CB8AC3E}">
        <p14:creationId xmlns:p14="http://schemas.microsoft.com/office/powerpoint/2010/main" val="327331167"/>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4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2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矩形 3"/>
          <p:cNvSpPr>
            <a:spLocks noChangeArrowheads="1"/>
          </p:cNvSpPr>
          <p:nvPr/>
        </p:nvSpPr>
        <p:spPr bwMode="auto">
          <a:xfrm>
            <a:off x="1314792" y="295312"/>
            <a:ext cx="6588645"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spcBef>
                <a:spcPct val="0"/>
              </a:spcBef>
              <a:buNone/>
            </a:pPr>
            <a:r>
              <a:rPr lang="zh-CN" altLang="zh-CN" sz="2933" b="1" dirty="0">
                <a:solidFill>
                  <a:schemeClr val="tx1">
                    <a:lumMod val="75000"/>
                    <a:lumOff val="25000"/>
                  </a:schemeClr>
                </a:solidFill>
                <a:latin typeface="Arial" panose="020B0604020202020204" pitchFamily="34" charset="0"/>
                <a:cs typeface="Arial" panose="020B0604020202020204" pitchFamily="34" charset="0"/>
              </a:rPr>
              <a:t>三、解读</a:t>
            </a:r>
            <a:r>
              <a:rPr lang="zh-CN" altLang="zh-CN" sz="2933" b="1" dirty="0" smtClean="0">
                <a:solidFill>
                  <a:schemeClr val="tx1">
                    <a:lumMod val="75000"/>
                    <a:lumOff val="25000"/>
                  </a:schemeClr>
                </a:solidFill>
                <a:latin typeface="Arial" panose="020B0604020202020204" pitchFamily="34" charset="0"/>
                <a:cs typeface="Arial" panose="020B0604020202020204" pitchFamily="34" charset="0"/>
              </a:rPr>
              <a:t>《中国共产党农村工作条例》</a:t>
            </a:r>
            <a:endParaRPr lang="zh-CN" altLang="en-US" sz="2933"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9" name="矩形 47"/>
          <p:cNvSpPr>
            <a:spLocks noChangeArrowheads="1"/>
          </p:cNvSpPr>
          <p:nvPr/>
        </p:nvSpPr>
        <p:spPr bwMode="auto">
          <a:xfrm>
            <a:off x="1170648" y="1274298"/>
            <a:ext cx="9713252" cy="403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50000"/>
              </a:lnSpc>
              <a:buNone/>
            </a:pPr>
            <a:r>
              <a:rPr lang="zh-CN" altLang="zh-CN" sz="2000" dirty="0"/>
              <a:t> </a:t>
            </a:r>
            <a:r>
              <a:rPr lang="zh-CN" altLang="zh-CN" sz="2000" b="1" dirty="0"/>
              <a:t>（三）遵循原则</a:t>
            </a:r>
            <a:r>
              <a:rPr lang="en-US" altLang="zh-CN" sz="2000" b="1" dirty="0"/>
              <a:t>  </a:t>
            </a:r>
            <a:endParaRPr lang="zh-CN" altLang="zh-CN" sz="2000" dirty="0"/>
          </a:p>
          <a:p>
            <a:pPr>
              <a:lnSpc>
                <a:spcPct val="150000"/>
              </a:lnSpc>
              <a:buNone/>
            </a:pPr>
            <a:r>
              <a:rPr lang="en-US" altLang="zh-CN" sz="2000" dirty="0"/>
              <a:t>    </a:t>
            </a:r>
            <a:r>
              <a:rPr lang="en-US" altLang="zh-CN" sz="2000" dirty="0" smtClean="0"/>
              <a:t>  1</a:t>
            </a:r>
            <a:r>
              <a:rPr lang="zh-CN" altLang="zh-CN" sz="2000" dirty="0"/>
              <a:t>、把坚持党对农村工作的全面领导作为首要原则，确保党在农村工作中总揽全局、协调各方，保证农村改革发展沿着正确的方向前进。</a:t>
            </a:r>
          </a:p>
          <a:p>
            <a:pPr>
              <a:lnSpc>
                <a:spcPct val="150000"/>
              </a:lnSpc>
              <a:buNone/>
            </a:pPr>
            <a:r>
              <a:rPr lang="zh-CN" altLang="zh-CN" sz="2000" dirty="0"/>
              <a:t>　</a:t>
            </a:r>
            <a:r>
              <a:rPr lang="en-US" altLang="zh-CN" sz="2000" dirty="0" smtClean="0"/>
              <a:t>  2</a:t>
            </a:r>
            <a:r>
              <a:rPr lang="zh-CN" altLang="zh-CN" sz="2000" dirty="0"/>
              <a:t>、强调坚持以人民为中心，尊重农民主体地位和首创精神，切实保障农民物质利益和民主权利，把农民拥护不拥护、支持不支持作为制定党的农村政策的依据。</a:t>
            </a:r>
          </a:p>
          <a:p>
            <a:pPr>
              <a:lnSpc>
                <a:spcPct val="150000"/>
              </a:lnSpc>
              <a:buNone/>
            </a:pPr>
            <a:r>
              <a:rPr lang="zh-CN" altLang="zh-CN" sz="2000" dirty="0"/>
              <a:t>　</a:t>
            </a:r>
            <a:r>
              <a:rPr lang="en-US" altLang="zh-CN" sz="2000" dirty="0" smtClean="0"/>
              <a:t>  3</a:t>
            </a:r>
            <a:r>
              <a:rPr lang="zh-CN" altLang="zh-CN" sz="2000" dirty="0"/>
              <a:t>、农村基本经营制度是党在农村政策的基石，必须毫不动摇地坚持，因此条例把坚持巩固和完善农村基本经营制度也列为党的农村工作的原则之一。</a:t>
            </a:r>
          </a:p>
          <a:p>
            <a:pPr>
              <a:lnSpc>
                <a:spcPct val="150000"/>
              </a:lnSpc>
              <a:buNone/>
            </a:pPr>
            <a:endParaRPr lang="zh-CN" altLang="zh-CN" sz="2000" dirty="0"/>
          </a:p>
        </p:txBody>
      </p:sp>
    </p:spTree>
    <p:extLst>
      <p:ext uri="{BB962C8B-B14F-4D97-AF65-F5344CB8AC3E}">
        <p14:creationId xmlns:p14="http://schemas.microsoft.com/office/powerpoint/2010/main" val="183245185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4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2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矩形 3"/>
          <p:cNvSpPr>
            <a:spLocks noChangeArrowheads="1"/>
          </p:cNvSpPr>
          <p:nvPr/>
        </p:nvSpPr>
        <p:spPr bwMode="auto">
          <a:xfrm>
            <a:off x="1314792" y="295312"/>
            <a:ext cx="6588645"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spcBef>
                <a:spcPct val="0"/>
              </a:spcBef>
              <a:buNone/>
            </a:pPr>
            <a:r>
              <a:rPr lang="zh-CN" altLang="zh-CN" sz="2933" b="1" dirty="0">
                <a:solidFill>
                  <a:schemeClr val="tx1">
                    <a:lumMod val="75000"/>
                    <a:lumOff val="25000"/>
                  </a:schemeClr>
                </a:solidFill>
                <a:latin typeface="Arial" panose="020B0604020202020204" pitchFamily="34" charset="0"/>
                <a:cs typeface="Arial" panose="020B0604020202020204" pitchFamily="34" charset="0"/>
              </a:rPr>
              <a:t>三、解读</a:t>
            </a:r>
            <a:r>
              <a:rPr lang="zh-CN" altLang="zh-CN" sz="2933" b="1" dirty="0" smtClean="0">
                <a:solidFill>
                  <a:schemeClr val="tx1">
                    <a:lumMod val="75000"/>
                    <a:lumOff val="25000"/>
                  </a:schemeClr>
                </a:solidFill>
                <a:latin typeface="Arial" panose="020B0604020202020204" pitchFamily="34" charset="0"/>
                <a:cs typeface="Arial" panose="020B0604020202020204" pitchFamily="34" charset="0"/>
              </a:rPr>
              <a:t>《中国共产党农村工作条例》</a:t>
            </a:r>
            <a:endParaRPr lang="zh-CN" altLang="en-US" sz="2933"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9" name="矩形 47"/>
          <p:cNvSpPr>
            <a:spLocks noChangeArrowheads="1"/>
          </p:cNvSpPr>
          <p:nvPr/>
        </p:nvSpPr>
        <p:spPr bwMode="auto">
          <a:xfrm>
            <a:off x="1170648" y="1274298"/>
            <a:ext cx="9713252" cy="4493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50000"/>
              </a:lnSpc>
              <a:buNone/>
            </a:pPr>
            <a:r>
              <a:rPr lang="zh-CN" altLang="zh-CN" sz="2000" dirty="0"/>
              <a:t> </a:t>
            </a:r>
            <a:r>
              <a:rPr lang="zh-CN" altLang="zh-CN" sz="2000" b="1" dirty="0" smtClean="0"/>
              <a:t>（</a:t>
            </a:r>
            <a:r>
              <a:rPr lang="zh-CN" altLang="zh-CN" sz="2000" b="1" dirty="0"/>
              <a:t>四）体制机制</a:t>
            </a:r>
            <a:endParaRPr lang="zh-CN" altLang="zh-CN" sz="2000" dirty="0"/>
          </a:p>
          <a:p>
            <a:pPr>
              <a:lnSpc>
                <a:spcPct val="150000"/>
              </a:lnSpc>
              <a:buNone/>
            </a:pPr>
            <a:r>
              <a:rPr lang="en-US" altLang="zh-CN" sz="2000" dirty="0" smtClean="0"/>
              <a:t>       </a:t>
            </a:r>
            <a:r>
              <a:rPr lang="zh-CN" altLang="zh-CN" sz="2000" dirty="0" smtClean="0"/>
              <a:t>条例</a:t>
            </a:r>
            <a:r>
              <a:rPr lang="zh-CN" altLang="zh-CN" sz="2000" dirty="0"/>
              <a:t>对党领导农村工作体制机制作出全面规定：</a:t>
            </a:r>
          </a:p>
          <a:p>
            <a:pPr>
              <a:lnSpc>
                <a:spcPct val="150000"/>
              </a:lnSpc>
              <a:buNone/>
            </a:pPr>
            <a:r>
              <a:rPr lang="zh-CN" altLang="zh-CN" sz="2000" dirty="0"/>
              <a:t>　　一是明确了中央统筹、省负总责、市县乡抓落实的农村工作领导体制，构建了职责清晰、分工负责、合力推进的责任体系。</a:t>
            </a:r>
          </a:p>
          <a:p>
            <a:pPr>
              <a:lnSpc>
                <a:spcPct val="150000"/>
              </a:lnSpc>
              <a:buNone/>
            </a:pPr>
            <a:r>
              <a:rPr lang="zh-CN" altLang="zh-CN" sz="2000" dirty="0"/>
              <a:t>　　二是明确了党中央和省市县级党委领导农村工作的主要任务。条例规定党中央全面领导农村工作，决定农村工作的大政方针、重大战略、重大改革，定期研究农村工作，每年召开农村工作会议，制定出台中央指导农村工作的文件等。条例还分别规定了省、市、县级党委抓农村工作的职责任务。</a:t>
            </a:r>
          </a:p>
          <a:p>
            <a:pPr>
              <a:lnSpc>
                <a:spcPct val="150000"/>
              </a:lnSpc>
              <a:buNone/>
            </a:pPr>
            <a:endParaRPr lang="zh-CN" altLang="zh-CN" sz="2000" dirty="0"/>
          </a:p>
        </p:txBody>
      </p:sp>
    </p:spTree>
    <p:extLst>
      <p:ext uri="{BB962C8B-B14F-4D97-AF65-F5344CB8AC3E}">
        <p14:creationId xmlns:p14="http://schemas.microsoft.com/office/powerpoint/2010/main" val="3561634835"/>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4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矩形 3"/>
          <p:cNvSpPr>
            <a:spLocks noChangeArrowheads="1"/>
          </p:cNvSpPr>
          <p:nvPr/>
        </p:nvSpPr>
        <p:spPr bwMode="auto">
          <a:xfrm>
            <a:off x="1314792" y="295312"/>
            <a:ext cx="6588645"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spcBef>
                <a:spcPct val="0"/>
              </a:spcBef>
              <a:buNone/>
            </a:pPr>
            <a:r>
              <a:rPr lang="zh-CN" altLang="zh-CN" sz="2933" b="1" dirty="0">
                <a:solidFill>
                  <a:schemeClr val="tx1">
                    <a:lumMod val="75000"/>
                    <a:lumOff val="25000"/>
                  </a:schemeClr>
                </a:solidFill>
                <a:latin typeface="Arial" panose="020B0604020202020204" pitchFamily="34" charset="0"/>
                <a:cs typeface="Arial" panose="020B0604020202020204" pitchFamily="34" charset="0"/>
              </a:rPr>
              <a:t>三、解读</a:t>
            </a:r>
            <a:r>
              <a:rPr lang="zh-CN" altLang="zh-CN" sz="2933" b="1" dirty="0" smtClean="0">
                <a:solidFill>
                  <a:schemeClr val="tx1">
                    <a:lumMod val="75000"/>
                    <a:lumOff val="25000"/>
                  </a:schemeClr>
                </a:solidFill>
                <a:latin typeface="Arial" panose="020B0604020202020204" pitchFamily="34" charset="0"/>
                <a:cs typeface="Arial" panose="020B0604020202020204" pitchFamily="34" charset="0"/>
              </a:rPr>
              <a:t>《中国共产党农村工作条例》</a:t>
            </a:r>
            <a:endParaRPr lang="zh-CN" altLang="en-US" sz="2933"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9" name="矩形 47"/>
          <p:cNvSpPr>
            <a:spLocks noChangeArrowheads="1"/>
          </p:cNvSpPr>
          <p:nvPr/>
        </p:nvSpPr>
        <p:spPr bwMode="auto">
          <a:xfrm>
            <a:off x="1170648" y="1731498"/>
            <a:ext cx="9713252" cy="2869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50000"/>
              </a:lnSpc>
              <a:buNone/>
            </a:pPr>
            <a:r>
              <a:rPr lang="en-US" altLang="zh-CN" sz="2000" dirty="0" smtClean="0"/>
              <a:t>       </a:t>
            </a:r>
            <a:r>
              <a:rPr lang="zh-CN" altLang="zh-CN" sz="2000" dirty="0" smtClean="0"/>
              <a:t>三</a:t>
            </a:r>
            <a:r>
              <a:rPr lang="zh-CN" altLang="zh-CN" sz="2000" dirty="0"/>
              <a:t>是明确了农村工作领导小组的设置和职责。党中央设立中央农村工作领导小组，发挥农村工作牵头抓总、统筹协调等作用，对党中央负责，向党中央和总书记请示报告工作。县级以上地方党委也应当设立农村工作领导小组，省市级一般由同级党委副书记任组长，县级由县委书记任组长。</a:t>
            </a:r>
          </a:p>
          <a:p>
            <a:pPr>
              <a:lnSpc>
                <a:spcPct val="150000"/>
              </a:lnSpc>
              <a:buNone/>
            </a:pPr>
            <a:r>
              <a:rPr lang="zh-CN" altLang="zh-CN" sz="2000" dirty="0"/>
              <a:t>　　四是明确了各级党委农村工作部门的职能，包括决策参谋、统筹协调、政策指导、推动落实、督导检查等。</a:t>
            </a:r>
          </a:p>
        </p:txBody>
      </p:sp>
    </p:spTree>
    <p:extLst>
      <p:ext uri="{BB962C8B-B14F-4D97-AF65-F5344CB8AC3E}">
        <p14:creationId xmlns:p14="http://schemas.microsoft.com/office/powerpoint/2010/main" val="166844969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4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矩形 3"/>
          <p:cNvSpPr>
            <a:spLocks noChangeArrowheads="1"/>
          </p:cNvSpPr>
          <p:nvPr/>
        </p:nvSpPr>
        <p:spPr bwMode="auto">
          <a:xfrm>
            <a:off x="1314792" y="295312"/>
            <a:ext cx="6588645"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spcBef>
                <a:spcPct val="0"/>
              </a:spcBef>
              <a:buNone/>
            </a:pPr>
            <a:r>
              <a:rPr lang="zh-CN" altLang="zh-CN" sz="2933" b="1" dirty="0">
                <a:solidFill>
                  <a:schemeClr val="tx1">
                    <a:lumMod val="75000"/>
                    <a:lumOff val="25000"/>
                  </a:schemeClr>
                </a:solidFill>
                <a:latin typeface="Arial" panose="020B0604020202020204" pitchFamily="34" charset="0"/>
                <a:cs typeface="Arial" panose="020B0604020202020204" pitchFamily="34" charset="0"/>
              </a:rPr>
              <a:t>三、解读</a:t>
            </a:r>
            <a:r>
              <a:rPr lang="zh-CN" altLang="zh-CN" sz="2933" b="1" dirty="0" smtClean="0">
                <a:solidFill>
                  <a:schemeClr val="tx1">
                    <a:lumMod val="75000"/>
                    <a:lumOff val="25000"/>
                  </a:schemeClr>
                </a:solidFill>
                <a:latin typeface="Arial" panose="020B0604020202020204" pitchFamily="34" charset="0"/>
                <a:cs typeface="Arial" panose="020B0604020202020204" pitchFamily="34" charset="0"/>
              </a:rPr>
              <a:t>《中国共产党农村工作条例》</a:t>
            </a:r>
            <a:endParaRPr lang="zh-CN" altLang="en-US" sz="2933"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9" name="矩形 47"/>
          <p:cNvSpPr>
            <a:spLocks noChangeArrowheads="1"/>
          </p:cNvSpPr>
          <p:nvPr/>
        </p:nvSpPr>
        <p:spPr bwMode="auto">
          <a:xfrm>
            <a:off x="1170648" y="1274298"/>
            <a:ext cx="9713252" cy="490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50000"/>
              </a:lnSpc>
              <a:buNone/>
            </a:pPr>
            <a:r>
              <a:rPr lang="zh-CN" altLang="zh-CN" sz="2000" dirty="0"/>
              <a:t> </a:t>
            </a:r>
            <a:r>
              <a:rPr lang="zh-CN" altLang="zh-CN" sz="2000" b="1" dirty="0"/>
              <a:t>（五）主要</a:t>
            </a:r>
            <a:r>
              <a:rPr lang="zh-CN" altLang="zh-CN" sz="2000" b="1" dirty="0" smtClean="0"/>
              <a:t>任务</a:t>
            </a:r>
            <a:endParaRPr lang="en-US" altLang="zh-CN" sz="2000" b="1" dirty="0" smtClean="0"/>
          </a:p>
          <a:p>
            <a:pPr>
              <a:lnSpc>
                <a:spcPct val="150000"/>
              </a:lnSpc>
              <a:buNone/>
            </a:pPr>
            <a:r>
              <a:rPr lang="en-US" altLang="zh-CN" sz="2000" dirty="0" smtClean="0"/>
              <a:t>       </a:t>
            </a:r>
            <a:r>
              <a:rPr lang="zh-CN" altLang="zh-CN" sz="2000" dirty="0" smtClean="0"/>
              <a:t>加强</a:t>
            </a:r>
            <a:r>
              <a:rPr lang="zh-CN" altLang="zh-CN" sz="2000" dirty="0"/>
              <a:t>党对农村工作的领导就是要加强党对农村的经济建设、政治建设、文化建设、社会建设、生态文明建设和党的建设各项工作的全面领导。对此，条例规定了新时代党的农村工作主要任务：</a:t>
            </a:r>
          </a:p>
          <a:p>
            <a:pPr>
              <a:lnSpc>
                <a:spcPct val="150000"/>
              </a:lnSpc>
              <a:buNone/>
            </a:pPr>
            <a:r>
              <a:rPr lang="zh-CN" altLang="zh-CN" sz="2000" dirty="0"/>
              <a:t>　　</a:t>
            </a:r>
            <a:r>
              <a:rPr lang="en-US" altLang="zh-CN" sz="2000" dirty="0"/>
              <a:t>1</a:t>
            </a:r>
            <a:r>
              <a:rPr lang="zh-CN" altLang="zh-CN" sz="2000" dirty="0"/>
              <a:t>、巩固和加强农业基础地位，实施藏粮于地、藏粮于技战略，严守耕地红线，确保谷物基本自给、口粮绝对安全，深化农业供给侧结构性改革，发展壮大农村集体经济，促进农民持续增收致富，坚决打赢脱贫攻坚战等。</a:t>
            </a:r>
          </a:p>
          <a:p>
            <a:pPr>
              <a:lnSpc>
                <a:spcPct val="150000"/>
              </a:lnSpc>
              <a:buNone/>
            </a:pPr>
            <a:r>
              <a:rPr lang="zh-CN" altLang="zh-CN" sz="2000" dirty="0"/>
              <a:t>　</a:t>
            </a:r>
            <a:r>
              <a:rPr lang="en-US" altLang="zh-CN" sz="2000" dirty="0" smtClean="0"/>
              <a:t>   2</a:t>
            </a:r>
            <a:r>
              <a:rPr lang="zh-CN" altLang="zh-CN" sz="2000" dirty="0"/>
              <a:t>、健全村党组织领导的充满活力的村民自治机制，丰富基层民主协商形式，严厉打击农村黑恶势力、宗族恶势力，严厉打击各类违法犯罪等。</a:t>
            </a:r>
          </a:p>
          <a:p>
            <a:pPr>
              <a:lnSpc>
                <a:spcPct val="150000"/>
              </a:lnSpc>
              <a:buNone/>
            </a:pPr>
            <a:endParaRPr lang="zh-CN" altLang="zh-CN" sz="2000" dirty="0"/>
          </a:p>
        </p:txBody>
      </p:sp>
    </p:spTree>
    <p:extLst>
      <p:ext uri="{BB962C8B-B14F-4D97-AF65-F5344CB8AC3E}">
        <p14:creationId xmlns:p14="http://schemas.microsoft.com/office/powerpoint/2010/main" val="423483193"/>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4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29"/>
          <p:cNvSpPr txBox="1"/>
          <p:nvPr/>
        </p:nvSpPr>
        <p:spPr>
          <a:xfrm flipH="1">
            <a:off x="2864192" y="1355266"/>
            <a:ext cx="7643874" cy="387798"/>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lvl="0" defTabSz="914400">
              <a:defRPr/>
            </a:pPr>
            <a:r>
              <a:rPr lang="zh-CN" altLang="zh-CN" sz="2400" dirty="0"/>
              <a:t>什么是政策？什么是法律？两者关系怎样？</a:t>
            </a:r>
            <a:endParaRPr kumimoji="0" lang="zh-CN" altLang="en-US" sz="2400" i="0" u="none" strike="noStrike" kern="0" cap="none" spc="0" normalizeH="0" baseline="0" noProof="0" dirty="0">
              <a:ln w="18415" cmpd="sng">
                <a:noFill/>
                <a:prstDash val="solid"/>
              </a:ln>
              <a:solidFill>
                <a:schemeClr val="tx1">
                  <a:lumMod val="75000"/>
                  <a:lumOff val="25000"/>
                </a:schemeClr>
              </a:solidFill>
              <a:uLnTx/>
              <a:uFillTx/>
              <a:latin typeface="Arial Rounded MT Bold" pitchFamily="34" charset="0"/>
              <a:cs typeface="Times New Roman" pitchFamily="18" charset="0"/>
            </a:endParaRPr>
          </a:p>
        </p:txBody>
      </p:sp>
      <p:sp>
        <p:nvSpPr>
          <p:cNvPr id="41" name="TextBox 30"/>
          <p:cNvSpPr txBox="1"/>
          <p:nvPr/>
        </p:nvSpPr>
        <p:spPr>
          <a:xfrm>
            <a:off x="1479892" y="1789916"/>
            <a:ext cx="9358375" cy="4708981"/>
          </a:xfrm>
          <a:prstGeom prst="rect">
            <a:avLst/>
          </a:prstGeom>
          <a:noFill/>
        </p:spPr>
        <p:txBody>
          <a:bodyPr wrap="square" rtlCol="0">
            <a:spAutoFit/>
          </a:bodyPr>
          <a:lstStyle/>
          <a:p>
            <a:r>
              <a:rPr lang="en-US" altLang="zh-CN" sz="2000" dirty="0">
                <a:latin typeface="微软雅黑" pitchFamily="34" charset="-122"/>
                <a:ea typeface="微软雅黑" pitchFamily="34" charset="-122"/>
              </a:rPr>
              <a:t>1</a:t>
            </a:r>
            <a:r>
              <a:rPr lang="zh-CN" altLang="zh-CN" sz="2000" dirty="0">
                <a:latin typeface="微软雅黑" pitchFamily="34" charset="-122"/>
                <a:ea typeface="微软雅黑" pitchFamily="34" charset="-122"/>
              </a:rPr>
              <a:t>、政策：是一定社会主体（阶级、政党、国家以其他社会主体）为达到一定目的，依据长远目标和当前情况制定的行动准则</a:t>
            </a:r>
            <a:r>
              <a:rPr lang="zh-CN" altLang="zh-CN" sz="2000" dirty="0" smtClean="0">
                <a:latin typeface="微软雅黑" pitchFamily="34" charset="-122"/>
                <a:ea typeface="微软雅黑" pitchFamily="34" charset="-122"/>
              </a:rPr>
              <a:t>。</a:t>
            </a:r>
            <a:endParaRPr lang="en-US" altLang="zh-CN" sz="2000" dirty="0" smtClean="0">
              <a:latin typeface="微软雅黑" pitchFamily="34" charset="-122"/>
              <a:ea typeface="微软雅黑" pitchFamily="34" charset="-122"/>
            </a:endParaRPr>
          </a:p>
          <a:p>
            <a:r>
              <a:rPr lang="en-US" altLang="zh-CN" sz="2000" dirty="0">
                <a:latin typeface="微软雅黑" pitchFamily="34" charset="-122"/>
                <a:ea typeface="微软雅黑" pitchFamily="34" charset="-122"/>
              </a:rPr>
              <a:t>2</a:t>
            </a:r>
            <a:r>
              <a:rPr lang="zh-CN" altLang="zh-CN" sz="2000" dirty="0">
                <a:latin typeface="微软雅黑" pitchFamily="34" charset="-122"/>
                <a:ea typeface="微软雅黑" pitchFamily="34" charset="-122"/>
              </a:rPr>
              <a:t>、法律：是由国家制定和认可的，规定人们权利和义务，带有强制性的行为规则。</a:t>
            </a:r>
          </a:p>
          <a:p>
            <a:r>
              <a:rPr lang="en-US" altLang="zh-CN" sz="2000" dirty="0">
                <a:latin typeface="微软雅黑" pitchFamily="34" charset="-122"/>
                <a:ea typeface="微软雅黑" pitchFamily="34" charset="-122"/>
              </a:rPr>
              <a:t>3</a:t>
            </a:r>
            <a:r>
              <a:rPr lang="zh-CN" altLang="zh-CN" sz="2000" dirty="0">
                <a:latin typeface="微软雅黑" pitchFamily="34" charset="-122"/>
                <a:ea typeface="微软雅黑" pitchFamily="34" charset="-122"/>
              </a:rPr>
              <a:t>、我国法律与党的政策的关系；有联系也有区别</a:t>
            </a:r>
          </a:p>
          <a:p>
            <a:r>
              <a:rPr lang="zh-CN" altLang="zh-CN" sz="2000" dirty="0">
                <a:latin typeface="微软雅黑" pitchFamily="34" charset="-122"/>
                <a:ea typeface="微软雅黑" pitchFamily="34" charset="-122"/>
              </a:rPr>
              <a:t>联系：（</a:t>
            </a:r>
            <a:r>
              <a:rPr lang="en-US" altLang="zh-CN" sz="2000" dirty="0">
                <a:latin typeface="微软雅黑" pitchFamily="34" charset="-122"/>
                <a:ea typeface="微软雅黑" pitchFamily="34" charset="-122"/>
              </a:rPr>
              <a:t>1</a:t>
            </a:r>
            <a:r>
              <a:rPr lang="zh-CN" altLang="zh-CN" sz="2000" dirty="0">
                <a:latin typeface="微软雅黑" pitchFamily="34" charset="-122"/>
                <a:ea typeface="微软雅黑" pitchFamily="34" charset="-122"/>
              </a:rPr>
              <a:t>）两者经济基础相同</a:t>
            </a:r>
          </a:p>
          <a:p>
            <a:r>
              <a:rPr lang="zh-CN" altLang="zh-CN" sz="2000" dirty="0">
                <a:latin typeface="微软雅黑" pitchFamily="34" charset="-122"/>
                <a:ea typeface="微软雅黑" pitchFamily="34" charset="-122"/>
              </a:rPr>
              <a:t>（</a:t>
            </a:r>
            <a:r>
              <a:rPr lang="en-US" altLang="zh-CN" sz="2000" dirty="0">
                <a:latin typeface="微软雅黑" pitchFamily="34" charset="-122"/>
                <a:ea typeface="微软雅黑" pitchFamily="34" charset="-122"/>
              </a:rPr>
              <a:t>2</a:t>
            </a:r>
            <a:r>
              <a:rPr lang="zh-CN" altLang="zh-CN" sz="2000" dirty="0">
                <a:latin typeface="微软雅黑" pitchFamily="34" charset="-122"/>
                <a:ea typeface="微软雅黑" pitchFamily="34" charset="-122"/>
              </a:rPr>
              <a:t>）两者体现意志相同</a:t>
            </a:r>
          </a:p>
          <a:p>
            <a:r>
              <a:rPr lang="zh-CN" altLang="zh-CN" sz="2000" dirty="0">
                <a:latin typeface="微软雅黑" pitchFamily="34" charset="-122"/>
                <a:ea typeface="微软雅黑" pitchFamily="34" charset="-122"/>
              </a:rPr>
              <a:t>（</a:t>
            </a:r>
            <a:r>
              <a:rPr lang="en-US" altLang="zh-CN" sz="2000" dirty="0">
                <a:latin typeface="微软雅黑" pitchFamily="34" charset="-122"/>
                <a:ea typeface="微软雅黑" pitchFamily="34" charset="-122"/>
              </a:rPr>
              <a:t>3</a:t>
            </a:r>
            <a:r>
              <a:rPr lang="zh-CN" altLang="zh-CN" sz="2000" dirty="0">
                <a:latin typeface="微软雅黑" pitchFamily="34" charset="-122"/>
                <a:ea typeface="微软雅黑" pitchFamily="34" charset="-122"/>
              </a:rPr>
              <a:t>）两者根本任务相同</a:t>
            </a:r>
          </a:p>
          <a:p>
            <a:r>
              <a:rPr lang="zh-CN" altLang="zh-CN" sz="2000" dirty="0">
                <a:latin typeface="微软雅黑" pitchFamily="34" charset="-122"/>
                <a:ea typeface="微软雅黑" pitchFamily="34" charset="-122"/>
              </a:rPr>
              <a:t>（</a:t>
            </a:r>
            <a:r>
              <a:rPr lang="en-US" altLang="zh-CN" sz="2000" dirty="0">
                <a:latin typeface="微软雅黑" pitchFamily="34" charset="-122"/>
                <a:ea typeface="微软雅黑" pitchFamily="34" charset="-122"/>
              </a:rPr>
              <a:t>4</a:t>
            </a:r>
            <a:r>
              <a:rPr lang="zh-CN" altLang="zh-CN" sz="2000" dirty="0">
                <a:latin typeface="微软雅黑" pitchFamily="34" charset="-122"/>
                <a:ea typeface="微软雅黑" pitchFamily="34" charset="-122"/>
              </a:rPr>
              <a:t>）两者指导思想相同</a:t>
            </a:r>
          </a:p>
          <a:p>
            <a:r>
              <a:rPr lang="zh-CN" altLang="zh-CN" sz="2000" dirty="0">
                <a:latin typeface="微软雅黑" pitchFamily="34" charset="-122"/>
                <a:ea typeface="微软雅黑" pitchFamily="34" charset="-122"/>
              </a:rPr>
              <a:t>区别：（</a:t>
            </a:r>
            <a:r>
              <a:rPr lang="en-US" altLang="zh-CN" sz="2000" dirty="0">
                <a:latin typeface="微软雅黑" pitchFamily="34" charset="-122"/>
                <a:ea typeface="微软雅黑" pitchFamily="34" charset="-122"/>
              </a:rPr>
              <a:t>1</a:t>
            </a:r>
            <a:r>
              <a:rPr lang="zh-CN" altLang="zh-CN" sz="2000" dirty="0">
                <a:latin typeface="微软雅黑" pitchFamily="34" charset="-122"/>
                <a:ea typeface="微软雅黑" pitchFamily="34" charset="-122"/>
              </a:rPr>
              <a:t>）两者制定的组织和程序不同。</a:t>
            </a:r>
          </a:p>
          <a:p>
            <a:r>
              <a:rPr lang="zh-CN" altLang="zh-CN" sz="2000" dirty="0">
                <a:latin typeface="微软雅黑" pitchFamily="34" charset="-122"/>
                <a:ea typeface="微软雅黑" pitchFamily="34" charset="-122"/>
              </a:rPr>
              <a:t>（</a:t>
            </a:r>
            <a:r>
              <a:rPr lang="en-US" altLang="zh-CN" sz="2000" dirty="0">
                <a:latin typeface="微软雅黑" pitchFamily="34" charset="-122"/>
                <a:ea typeface="微软雅黑" pitchFamily="34" charset="-122"/>
              </a:rPr>
              <a:t>2</a:t>
            </a:r>
            <a:r>
              <a:rPr lang="zh-CN" altLang="zh-CN" sz="2000" dirty="0">
                <a:latin typeface="微软雅黑" pitchFamily="34" charset="-122"/>
                <a:ea typeface="微软雅黑" pitchFamily="34" charset="-122"/>
              </a:rPr>
              <a:t>）两者实施的方式不同</a:t>
            </a:r>
          </a:p>
          <a:p>
            <a:r>
              <a:rPr lang="zh-CN" altLang="zh-CN" sz="2000" dirty="0">
                <a:latin typeface="微软雅黑" pitchFamily="34" charset="-122"/>
                <a:ea typeface="微软雅黑" pitchFamily="34" charset="-122"/>
              </a:rPr>
              <a:t>（</a:t>
            </a:r>
            <a:r>
              <a:rPr lang="en-US" altLang="zh-CN" sz="2000" dirty="0">
                <a:latin typeface="微软雅黑" pitchFamily="34" charset="-122"/>
                <a:ea typeface="微软雅黑" pitchFamily="34" charset="-122"/>
              </a:rPr>
              <a:t>3</a:t>
            </a:r>
            <a:r>
              <a:rPr lang="zh-CN" altLang="zh-CN" sz="2000" dirty="0">
                <a:latin typeface="微软雅黑" pitchFamily="34" charset="-122"/>
                <a:ea typeface="微软雅黑" pitchFamily="34" charset="-122"/>
              </a:rPr>
              <a:t>）两者表现的形式不同</a:t>
            </a:r>
          </a:p>
          <a:p>
            <a:r>
              <a:rPr lang="zh-CN" altLang="zh-CN" sz="2000" dirty="0">
                <a:latin typeface="微软雅黑" pitchFamily="34" charset="-122"/>
                <a:ea typeface="微软雅黑" pitchFamily="34" charset="-122"/>
              </a:rPr>
              <a:t>（</a:t>
            </a:r>
            <a:r>
              <a:rPr lang="en-US" altLang="zh-CN" sz="2000" dirty="0">
                <a:latin typeface="微软雅黑" pitchFamily="34" charset="-122"/>
                <a:ea typeface="微软雅黑" pitchFamily="34" charset="-122"/>
              </a:rPr>
              <a:t>4</a:t>
            </a:r>
            <a:r>
              <a:rPr lang="zh-CN" altLang="zh-CN" sz="2000" dirty="0">
                <a:latin typeface="微软雅黑" pitchFamily="34" charset="-122"/>
                <a:ea typeface="微软雅黑" pitchFamily="34" charset="-122"/>
              </a:rPr>
              <a:t>）两者调整的范围和社会功能不同</a:t>
            </a:r>
          </a:p>
          <a:p>
            <a:r>
              <a:rPr lang="zh-CN" altLang="zh-CN" sz="2000" dirty="0">
                <a:latin typeface="微软雅黑" pitchFamily="34" charset="-122"/>
                <a:ea typeface="微软雅黑" pitchFamily="34" charset="-122"/>
              </a:rPr>
              <a:t>（</a:t>
            </a:r>
            <a:r>
              <a:rPr lang="en-US" altLang="zh-CN" sz="2000" dirty="0">
                <a:latin typeface="微软雅黑" pitchFamily="34" charset="-122"/>
                <a:ea typeface="微软雅黑" pitchFamily="34" charset="-122"/>
              </a:rPr>
              <a:t>5</a:t>
            </a:r>
            <a:r>
              <a:rPr lang="zh-CN" altLang="zh-CN" sz="2000" dirty="0">
                <a:latin typeface="微软雅黑" pitchFamily="34" charset="-122"/>
                <a:ea typeface="微软雅黑" pitchFamily="34" charset="-122"/>
              </a:rPr>
              <a:t>）两者的稳定性和灵活性程度不同</a:t>
            </a:r>
          </a:p>
          <a:p>
            <a:r>
              <a:rPr lang="zh-CN" altLang="zh-CN" sz="2000" dirty="0">
                <a:latin typeface="微软雅黑" pitchFamily="34" charset="-122"/>
                <a:ea typeface="微软雅黑" pitchFamily="34" charset="-122"/>
              </a:rPr>
              <a:t>党的政策是我国法律制定的依据和灵魂；我国法律是党的政策体现和保障。</a:t>
            </a:r>
          </a:p>
          <a:p>
            <a:endParaRPr lang="zh-CN" altLang="zh-CN" sz="2000" dirty="0"/>
          </a:p>
        </p:txBody>
      </p:sp>
      <p:sp>
        <p:nvSpPr>
          <p:cNvPr id="17" name="矩形 3"/>
          <p:cNvSpPr>
            <a:spLocks noChangeArrowheads="1"/>
          </p:cNvSpPr>
          <p:nvPr/>
        </p:nvSpPr>
        <p:spPr bwMode="auto">
          <a:xfrm>
            <a:off x="1314792" y="295312"/>
            <a:ext cx="938059"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spcBef>
                <a:spcPct val="0"/>
              </a:spcBef>
              <a:buNone/>
            </a:pPr>
            <a:r>
              <a:rPr lang="zh-CN" altLang="zh-CN" sz="2933" b="1" dirty="0" smtClean="0">
                <a:solidFill>
                  <a:schemeClr val="tx1">
                    <a:lumMod val="75000"/>
                    <a:lumOff val="25000"/>
                  </a:schemeClr>
                </a:solidFill>
                <a:latin typeface="Arial" panose="020B0604020202020204" pitchFamily="34" charset="0"/>
                <a:cs typeface="Arial" panose="020B0604020202020204" pitchFamily="34" charset="0"/>
              </a:rPr>
              <a:t>前言</a:t>
            </a:r>
            <a:endParaRPr lang="zh-CN" altLang="en-US" sz="2933" b="1"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8389852"/>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40"/>
                                        </p:tgtEl>
                                        <p:attrNameLst>
                                          <p:attrName>style.visibility</p:attrName>
                                        </p:attrNameLst>
                                      </p:cBhvr>
                                      <p:to>
                                        <p:strVal val="visible"/>
                                      </p:to>
                                    </p:set>
                                    <p:animEffect transition="in" filter="fade">
                                      <p:cBhvr>
                                        <p:cTn id="7" dur="100"/>
                                        <p:tgtEl>
                                          <p:spTgt spid="40"/>
                                        </p:tgtEl>
                                      </p:cBhvr>
                                    </p:animEffect>
                                  </p:childTnLst>
                                </p:cTn>
                              </p:par>
                              <p:par>
                                <p:cTn id="8" presetID="10" presetClass="entr" presetSubtype="0" fill="hold" grpId="0" nodeType="withEffect">
                                  <p:stCondLst>
                                    <p:cond delay="0"/>
                                  </p:stCondLst>
                                  <p:iterate type="lt">
                                    <p:tmPct val="10000"/>
                                  </p:iterate>
                                  <p:childTnLst>
                                    <p:set>
                                      <p:cBhvr>
                                        <p:cTn id="9" dur="1" fill="hold">
                                          <p:stCondLst>
                                            <p:cond delay="0"/>
                                          </p:stCondLst>
                                        </p:cTn>
                                        <p:tgtEl>
                                          <p:spTgt spid="41"/>
                                        </p:tgtEl>
                                        <p:attrNameLst>
                                          <p:attrName>style.visibility</p:attrName>
                                        </p:attrNameLst>
                                      </p:cBhvr>
                                      <p:to>
                                        <p:strVal val="visible"/>
                                      </p:to>
                                    </p:set>
                                    <p:animEffect transition="in" filter="fade">
                                      <p:cBhvr>
                                        <p:cTn id="10" dur="100"/>
                                        <p:tgtEl>
                                          <p:spTgt spid="41"/>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left)">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矩形 3"/>
          <p:cNvSpPr>
            <a:spLocks noChangeArrowheads="1"/>
          </p:cNvSpPr>
          <p:nvPr/>
        </p:nvSpPr>
        <p:spPr bwMode="auto">
          <a:xfrm>
            <a:off x="1314792" y="295312"/>
            <a:ext cx="6588645"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spcBef>
                <a:spcPct val="0"/>
              </a:spcBef>
              <a:buNone/>
            </a:pPr>
            <a:r>
              <a:rPr lang="zh-CN" altLang="zh-CN" sz="2933" b="1" dirty="0">
                <a:solidFill>
                  <a:schemeClr val="tx1">
                    <a:lumMod val="75000"/>
                    <a:lumOff val="25000"/>
                  </a:schemeClr>
                </a:solidFill>
                <a:latin typeface="Arial" panose="020B0604020202020204" pitchFamily="34" charset="0"/>
                <a:cs typeface="Arial" panose="020B0604020202020204" pitchFamily="34" charset="0"/>
              </a:rPr>
              <a:t>三、解读</a:t>
            </a:r>
            <a:r>
              <a:rPr lang="zh-CN" altLang="zh-CN" sz="2933" b="1" dirty="0" smtClean="0">
                <a:solidFill>
                  <a:schemeClr val="tx1">
                    <a:lumMod val="75000"/>
                    <a:lumOff val="25000"/>
                  </a:schemeClr>
                </a:solidFill>
                <a:latin typeface="Arial" panose="020B0604020202020204" pitchFamily="34" charset="0"/>
                <a:cs typeface="Arial" panose="020B0604020202020204" pitchFamily="34" charset="0"/>
              </a:rPr>
              <a:t>《中国共产党农村工作条例》</a:t>
            </a:r>
            <a:endParaRPr lang="zh-CN" altLang="en-US" sz="2933"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9" name="矩形 47"/>
          <p:cNvSpPr>
            <a:spLocks noChangeArrowheads="1"/>
          </p:cNvSpPr>
          <p:nvPr/>
        </p:nvSpPr>
        <p:spPr bwMode="auto">
          <a:xfrm>
            <a:off x="1170648" y="1744198"/>
            <a:ext cx="9713252" cy="2869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50000"/>
              </a:lnSpc>
              <a:buNone/>
            </a:pPr>
            <a:r>
              <a:rPr lang="zh-CN" altLang="zh-CN" sz="2000" dirty="0"/>
              <a:t>　</a:t>
            </a:r>
            <a:r>
              <a:rPr lang="en-US" altLang="zh-CN" sz="2000" dirty="0" smtClean="0"/>
              <a:t>    3</a:t>
            </a:r>
            <a:r>
              <a:rPr lang="zh-CN" altLang="zh-CN" sz="2000" dirty="0"/>
              <a:t>、培育和践行社会主义核心价值观，传承发展提升农村优秀传统文化，推进移风易俗，深入开展农村群众性精神文明创建活动，提高农民科学文化素质和乡村社会文明程度等。</a:t>
            </a:r>
          </a:p>
          <a:p>
            <a:pPr>
              <a:lnSpc>
                <a:spcPct val="150000"/>
              </a:lnSpc>
              <a:buNone/>
            </a:pPr>
            <a:r>
              <a:rPr lang="zh-CN" altLang="zh-CN" sz="2000" dirty="0"/>
              <a:t>　　</a:t>
            </a:r>
            <a:r>
              <a:rPr lang="en-US" altLang="zh-CN" sz="2000" dirty="0"/>
              <a:t>4</a:t>
            </a:r>
            <a:r>
              <a:rPr lang="zh-CN" altLang="zh-CN" sz="2000" dirty="0"/>
              <a:t>、坚持保障和改善农村民生，加快改善农村公共基础设施和基本公共服务条件，健全党组织领导下的自治、法治、德治相结合的乡村治理体系，建设充满活力、和谐有序的乡村社会等。</a:t>
            </a:r>
          </a:p>
        </p:txBody>
      </p:sp>
    </p:spTree>
    <p:extLst>
      <p:ext uri="{BB962C8B-B14F-4D97-AF65-F5344CB8AC3E}">
        <p14:creationId xmlns:p14="http://schemas.microsoft.com/office/powerpoint/2010/main" val="16478770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4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2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矩形 3"/>
          <p:cNvSpPr>
            <a:spLocks noChangeArrowheads="1"/>
          </p:cNvSpPr>
          <p:nvPr/>
        </p:nvSpPr>
        <p:spPr bwMode="auto">
          <a:xfrm>
            <a:off x="1314792" y="295312"/>
            <a:ext cx="6588645"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spcBef>
                <a:spcPct val="0"/>
              </a:spcBef>
              <a:buNone/>
            </a:pPr>
            <a:r>
              <a:rPr lang="zh-CN" altLang="zh-CN" sz="2933" b="1" dirty="0">
                <a:solidFill>
                  <a:schemeClr val="tx1">
                    <a:lumMod val="75000"/>
                    <a:lumOff val="25000"/>
                  </a:schemeClr>
                </a:solidFill>
                <a:latin typeface="Arial" panose="020B0604020202020204" pitchFamily="34" charset="0"/>
                <a:cs typeface="Arial" panose="020B0604020202020204" pitchFamily="34" charset="0"/>
              </a:rPr>
              <a:t>三、解读</a:t>
            </a:r>
            <a:r>
              <a:rPr lang="zh-CN" altLang="zh-CN" sz="2933" b="1" dirty="0" smtClean="0">
                <a:solidFill>
                  <a:schemeClr val="tx1">
                    <a:lumMod val="75000"/>
                    <a:lumOff val="25000"/>
                  </a:schemeClr>
                </a:solidFill>
                <a:latin typeface="Arial" panose="020B0604020202020204" pitchFamily="34" charset="0"/>
                <a:cs typeface="Arial" panose="020B0604020202020204" pitchFamily="34" charset="0"/>
              </a:rPr>
              <a:t>《中国共产党农村工作条例》</a:t>
            </a:r>
            <a:endParaRPr lang="zh-CN" altLang="en-US" sz="2933"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9" name="矩形 47"/>
          <p:cNvSpPr>
            <a:spLocks noChangeArrowheads="1"/>
          </p:cNvSpPr>
          <p:nvPr/>
        </p:nvSpPr>
        <p:spPr bwMode="auto">
          <a:xfrm>
            <a:off x="1170648" y="1744198"/>
            <a:ext cx="9713252" cy="24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50000"/>
              </a:lnSpc>
              <a:buNone/>
            </a:pPr>
            <a:r>
              <a:rPr lang="en-US" altLang="zh-CN" sz="2000" dirty="0" smtClean="0"/>
              <a:t>       5</a:t>
            </a:r>
            <a:r>
              <a:rPr lang="zh-CN" altLang="zh-CN" sz="2000" dirty="0"/>
              <a:t>、牢固树立和践行绿水青山就是金山银山的发展理念，统筹山水林田湖草系统治理，促进农业绿色发展，加强农村生态环境保护，改善农村人居环境，建设生态宜居美丽乡村等。</a:t>
            </a:r>
          </a:p>
          <a:p>
            <a:pPr>
              <a:lnSpc>
                <a:spcPct val="150000"/>
              </a:lnSpc>
              <a:buNone/>
            </a:pPr>
            <a:r>
              <a:rPr lang="zh-CN" altLang="zh-CN" sz="2000" dirty="0"/>
              <a:t>　　</a:t>
            </a:r>
            <a:r>
              <a:rPr lang="en-US" altLang="zh-CN" sz="2000" dirty="0"/>
              <a:t>6</a:t>
            </a:r>
            <a:r>
              <a:rPr lang="zh-CN" altLang="zh-CN" sz="2000" dirty="0"/>
              <a:t>、坚持抓乡促村，选优配强村党组织书记，整顿软弱涣散村党组织，健全以财政投入为主的稳定的村级组织运转经费保障制度等。</a:t>
            </a:r>
          </a:p>
        </p:txBody>
      </p:sp>
    </p:spTree>
    <p:extLst>
      <p:ext uri="{BB962C8B-B14F-4D97-AF65-F5344CB8AC3E}">
        <p14:creationId xmlns:p14="http://schemas.microsoft.com/office/powerpoint/2010/main" val="309722453"/>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4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2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矩形 3"/>
          <p:cNvSpPr>
            <a:spLocks noChangeArrowheads="1"/>
          </p:cNvSpPr>
          <p:nvPr/>
        </p:nvSpPr>
        <p:spPr bwMode="auto">
          <a:xfrm>
            <a:off x="1314792" y="295312"/>
            <a:ext cx="6588645"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spcBef>
                <a:spcPct val="0"/>
              </a:spcBef>
              <a:buNone/>
            </a:pPr>
            <a:r>
              <a:rPr lang="zh-CN" altLang="zh-CN" sz="2933" b="1" dirty="0">
                <a:solidFill>
                  <a:schemeClr val="tx1">
                    <a:lumMod val="75000"/>
                    <a:lumOff val="25000"/>
                  </a:schemeClr>
                </a:solidFill>
                <a:latin typeface="Arial" panose="020B0604020202020204" pitchFamily="34" charset="0"/>
                <a:cs typeface="Arial" panose="020B0604020202020204" pitchFamily="34" charset="0"/>
              </a:rPr>
              <a:t>三、解读</a:t>
            </a:r>
            <a:r>
              <a:rPr lang="zh-CN" altLang="zh-CN" sz="2933" b="1" dirty="0" smtClean="0">
                <a:solidFill>
                  <a:schemeClr val="tx1">
                    <a:lumMod val="75000"/>
                    <a:lumOff val="25000"/>
                  </a:schemeClr>
                </a:solidFill>
                <a:latin typeface="Arial" panose="020B0604020202020204" pitchFamily="34" charset="0"/>
                <a:cs typeface="Arial" panose="020B0604020202020204" pitchFamily="34" charset="0"/>
              </a:rPr>
              <a:t>《中国共产党农村工作条例》</a:t>
            </a:r>
            <a:endParaRPr lang="zh-CN" altLang="en-US" sz="2933"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9" name="矩形 47"/>
          <p:cNvSpPr>
            <a:spLocks noChangeArrowheads="1"/>
          </p:cNvSpPr>
          <p:nvPr/>
        </p:nvSpPr>
        <p:spPr bwMode="auto">
          <a:xfrm>
            <a:off x="1170648" y="1274298"/>
            <a:ext cx="9713252" cy="397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50000"/>
              </a:lnSpc>
              <a:buNone/>
            </a:pPr>
            <a:r>
              <a:rPr lang="zh-CN" altLang="zh-CN" sz="2000" b="1" dirty="0"/>
              <a:t>（六）保障措施</a:t>
            </a:r>
            <a:endParaRPr lang="zh-CN" altLang="zh-CN" sz="2000" dirty="0"/>
          </a:p>
          <a:p>
            <a:pPr>
              <a:lnSpc>
                <a:spcPct val="150000"/>
              </a:lnSpc>
              <a:buNone/>
            </a:pPr>
            <a:r>
              <a:rPr lang="zh-CN" altLang="zh-CN" sz="2000" dirty="0"/>
              <a:t>　　一是以处理好农民和土地的关系为主线推动深化农村改革，坚持农村土地农民集体所有，坚持家庭经营基础性地位，坚持保持土地承包关系稳定并长久不变等。</a:t>
            </a:r>
          </a:p>
          <a:p>
            <a:pPr>
              <a:lnSpc>
                <a:spcPct val="150000"/>
              </a:lnSpc>
              <a:buNone/>
            </a:pPr>
            <a:r>
              <a:rPr lang="zh-CN" altLang="zh-CN" sz="2000" dirty="0"/>
              <a:t>　　二是推动建立“三农”财政投入稳定增长机制，加大强农惠农富农政策力度，完善农业支持保护制度，健全农村金融服务体系，拓宽资金筹措渠道等。</a:t>
            </a:r>
          </a:p>
          <a:p>
            <a:pPr>
              <a:lnSpc>
                <a:spcPct val="150000"/>
              </a:lnSpc>
              <a:buNone/>
            </a:pPr>
            <a:r>
              <a:rPr lang="zh-CN" altLang="zh-CN" sz="2000" dirty="0"/>
              <a:t>　　三是深入实施科教兴农战略，健全国家农业科技创新体系、现代农业教育体系、农业技术推广服务体系等。</a:t>
            </a:r>
          </a:p>
          <a:p>
            <a:pPr>
              <a:lnSpc>
                <a:spcPct val="150000"/>
              </a:lnSpc>
              <a:buNone/>
            </a:pPr>
            <a:endParaRPr lang="zh-CN" altLang="zh-CN" sz="2000" dirty="0"/>
          </a:p>
        </p:txBody>
      </p:sp>
    </p:spTree>
    <p:extLst>
      <p:ext uri="{BB962C8B-B14F-4D97-AF65-F5344CB8AC3E}">
        <p14:creationId xmlns:p14="http://schemas.microsoft.com/office/powerpoint/2010/main" val="41649831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4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2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矩形 3"/>
          <p:cNvSpPr>
            <a:spLocks noChangeArrowheads="1"/>
          </p:cNvSpPr>
          <p:nvPr/>
        </p:nvSpPr>
        <p:spPr bwMode="auto">
          <a:xfrm>
            <a:off x="1314792" y="295312"/>
            <a:ext cx="6588645"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spcBef>
                <a:spcPct val="0"/>
              </a:spcBef>
              <a:buNone/>
            </a:pPr>
            <a:r>
              <a:rPr lang="zh-CN" altLang="zh-CN" sz="2933" b="1" dirty="0">
                <a:solidFill>
                  <a:schemeClr val="tx1">
                    <a:lumMod val="75000"/>
                    <a:lumOff val="25000"/>
                  </a:schemeClr>
                </a:solidFill>
                <a:latin typeface="Arial" panose="020B0604020202020204" pitchFamily="34" charset="0"/>
                <a:cs typeface="Arial" panose="020B0604020202020204" pitchFamily="34" charset="0"/>
              </a:rPr>
              <a:t>三、解读</a:t>
            </a:r>
            <a:r>
              <a:rPr lang="zh-CN" altLang="zh-CN" sz="2933" b="1" dirty="0" smtClean="0">
                <a:solidFill>
                  <a:schemeClr val="tx1">
                    <a:lumMod val="75000"/>
                    <a:lumOff val="25000"/>
                  </a:schemeClr>
                </a:solidFill>
                <a:latin typeface="Arial" panose="020B0604020202020204" pitchFamily="34" charset="0"/>
                <a:cs typeface="Arial" panose="020B0604020202020204" pitchFamily="34" charset="0"/>
              </a:rPr>
              <a:t>《中国共产党农村工作条例》</a:t>
            </a:r>
            <a:endParaRPr lang="zh-CN" altLang="en-US" sz="2933"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9" name="矩形 47"/>
          <p:cNvSpPr>
            <a:spLocks noChangeArrowheads="1"/>
          </p:cNvSpPr>
          <p:nvPr/>
        </p:nvSpPr>
        <p:spPr bwMode="auto">
          <a:xfrm>
            <a:off x="1170648" y="1744198"/>
            <a:ext cx="9713252" cy="385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50000"/>
              </a:lnSpc>
              <a:buNone/>
            </a:pPr>
            <a:r>
              <a:rPr lang="zh-CN" altLang="zh-CN" sz="2000" dirty="0"/>
              <a:t>　</a:t>
            </a:r>
            <a:r>
              <a:rPr lang="en-US" altLang="zh-CN" sz="2000" dirty="0" smtClean="0"/>
              <a:t>    </a:t>
            </a:r>
            <a:r>
              <a:rPr lang="zh-CN" altLang="zh-CN" sz="2000" dirty="0" smtClean="0"/>
              <a:t>四</a:t>
            </a:r>
            <a:r>
              <a:rPr lang="zh-CN" altLang="zh-CN" sz="2000" dirty="0"/>
              <a:t>是坚持规划先行，突出乡村特色，保持乡村风貌，加强各类规划统筹管理和系统衔接等。</a:t>
            </a:r>
          </a:p>
          <a:p>
            <a:pPr>
              <a:lnSpc>
                <a:spcPct val="150000"/>
              </a:lnSpc>
              <a:buNone/>
            </a:pPr>
            <a:r>
              <a:rPr lang="zh-CN" altLang="zh-CN" sz="2000" dirty="0"/>
              <a:t>　　五是坚持法治思维，增强法治观念，健全农业农村法律体系，加强农业综合执法，提高党领导农村工作法治化水平等。</a:t>
            </a:r>
          </a:p>
          <a:p>
            <a:pPr>
              <a:lnSpc>
                <a:spcPct val="150000"/>
              </a:lnSpc>
              <a:buNone/>
            </a:pPr>
            <a:r>
              <a:rPr lang="zh-CN" altLang="zh-CN" sz="2000" dirty="0"/>
              <a:t>　　条例明确地方各级党委和政府主要负责人、农村基层党组织书记是本地区乡村振兴工作第一责任人，上级党委和政府应当对下级党委和政府主要负责人、农村基层党组织书记履行第一责任人职责情况开展督查考核，并将考核结果作为干部选拔任用、评先奖优、问责追责的重要参考。</a:t>
            </a:r>
          </a:p>
        </p:txBody>
      </p:sp>
    </p:spTree>
    <p:extLst>
      <p:ext uri="{BB962C8B-B14F-4D97-AF65-F5344CB8AC3E}">
        <p14:creationId xmlns:p14="http://schemas.microsoft.com/office/powerpoint/2010/main" val="310852349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4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2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flipH="1">
            <a:off x="4555856" y="4235421"/>
            <a:ext cx="3080288" cy="381661"/>
          </a:xfrm>
          <a:custGeom>
            <a:avLst/>
            <a:gdLst>
              <a:gd name="connsiteX0" fmla="*/ 2953069 w 3080288"/>
              <a:gd name="connsiteY0" fmla="*/ 0 h 381661"/>
              <a:gd name="connsiteX1" fmla="*/ 2279394 w 3080288"/>
              <a:gd name="connsiteY1" fmla="*/ 0 h 381661"/>
              <a:gd name="connsiteX2" fmla="*/ 800894 w 3080288"/>
              <a:gd name="connsiteY2" fmla="*/ 0 h 381661"/>
              <a:gd name="connsiteX3" fmla="*/ 127219 w 3080288"/>
              <a:gd name="connsiteY3" fmla="*/ 0 h 381661"/>
              <a:gd name="connsiteX4" fmla="*/ 0 w 3080288"/>
              <a:gd name="connsiteY4" fmla="*/ 190831 h 381661"/>
              <a:gd name="connsiteX5" fmla="*/ 127219 w 3080288"/>
              <a:gd name="connsiteY5" fmla="*/ 381661 h 381661"/>
              <a:gd name="connsiteX6" fmla="*/ 800894 w 3080288"/>
              <a:gd name="connsiteY6" fmla="*/ 381661 h 381661"/>
              <a:gd name="connsiteX7" fmla="*/ 2279394 w 3080288"/>
              <a:gd name="connsiteY7" fmla="*/ 381661 h 381661"/>
              <a:gd name="connsiteX8" fmla="*/ 2953069 w 3080288"/>
              <a:gd name="connsiteY8" fmla="*/ 381661 h 381661"/>
              <a:gd name="connsiteX9" fmla="*/ 3080288 w 3080288"/>
              <a:gd name="connsiteY9" fmla="*/ 190831 h 38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0288" h="381661">
                <a:moveTo>
                  <a:pt x="2953069" y="0"/>
                </a:moveTo>
                <a:lnTo>
                  <a:pt x="2279394" y="0"/>
                </a:lnTo>
                <a:lnTo>
                  <a:pt x="800894" y="0"/>
                </a:lnTo>
                <a:lnTo>
                  <a:pt x="127219" y="0"/>
                </a:lnTo>
                <a:lnTo>
                  <a:pt x="0" y="190831"/>
                </a:lnTo>
                <a:lnTo>
                  <a:pt x="127219" y="381661"/>
                </a:lnTo>
                <a:lnTo>
                  <a:pt x="800894" y="381661"/>
                </a:lnTo>
                <a:lnTo>
                  <a:pt x="2279394" y="381661"/>
                </a:lnTo>
                <a:lnTo>
                  <a:pt x="2953069" y="381661"/>
                </a:lnTo>
                <a:lnTo>
                  <a:pt x="3080288" y="190831"/>
                </a:lnTo>
                <a:close/>
              </a:path>
            </a:pathLst>
          </a:custGeom>
          <a:solidFill>
            <a:srgbClr val="A3C71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9" name="文本框 8"/>
          <p:cNvSpPr txBox="1"/>
          <p:nvPr/>
        </p:nvSpPr>
        <p:spPr>
          <a:xfrm>
            <a:off x="3492564" y="2310277"/>
            <a:ext cx="5206875" cy="1323439"/>
          </a:xfrm>
          <a:prstGeom prst="rect">
            <a:avLst/>
          </a:prstGeom>
          <a:noFill/>
        </p:spPr>
        <p:txBody>
          <a:bodyPr wrap="none" rtlCol="0">
            <a:spAutoFit/>
          </a:bodyPr>
          <a:lstStyle/>
          <a:p>
            <a:pPr algn="ctr"/>
            <a:r>
              <a:rPr lang="zh-CN" altLang="en-US" sz="8000" b="1" dirty="0" smtClean="0">
                <a:solidFill>
                  <a:srgbClr val="519315"/>
                </a:solidFill>
                <a:latin typeface="微软雅黑" panose="020B0503020204020204" pitchFamily="34" charset="-122"/>
                <a:ea typeface="微软雅黑" panose="020B0503020204020204" pitchFamily="34" charset="-122"/>
              </a:rPr>
              <a:t>谢 谢 聆 听</a:t>
            </a:r>
            <a:endParaRPr lang="zh-CN" altLang="en-US" sz="8000" b="1" dirty="0">
              <a:solidFill>
                <a:srgbClr val="519315"/>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5497921" y="4265002"/>
            <a:ext cx="1196161" cy="338554"/>
          </a:xfrm>
          <a:prstGeom prst="rect">
            <a:avLst/>
          </a:prstGeom>
          <a:noFill/>
        </p:spPr>
        <p:txBody>
          <a:bodyPr wrap="none" rtlCol="0">
            <a:spAutoFit/>
          </a:bodyPr>
          <a:lstStyle/>
          <a:p>
            <a:pPr algn="ctr"/>
            <a:r>
              <a:rPr lang="en-US" altLang="zh-CN" sz="1600" dirty="0" smtClean="0">
                <a:solidFill>
                  <a:schemeClr val="bg1"/>
                </a:solidFill>
                <a:latin typeface="微软雅黑" panose="020B0503020204020204" pitchFamily="34" charset="-122"/>
                <a:ea typeface="微软雅黑" panose="020B0503020204020204" pitchFamily="34" charset="-122"/>
              </a:rPr>
              <a:t>2019</a:t>
            </a:r>
            <a:r>
              <a:rPr lang="zh-CN" altLang="en-US" sz="1600" dirty="0" smtClean="0">
                <a:solidFill>
                  <a:schemeClr val="bg1"/>
                </a:solidFill>
                <a:latin typeface="微软雅黑" panose="020B0503020204020204" pitchFamily="34" charset="-122"/>
                <a:ea typeface="微软雅黑" panose="020B0503020204020204" pitchFamily="34" charset="-122"/>
              </a:rPr>
              <a:t>年</a:t>
            </a:r>
            <a:r>
              <a:rPr lang="en-US" altLang="zh-CN" sz="1600" dirty="0" smtClean="0">
                <a:solidFill>
                  <a:schemeClr val="bg1"/>
                </a:solidFill>
                <a:latin typeface="微软雅黑" panose="020B0503020204020204" pitchFamily="34" charset="-122"/>
                <a:ea typeface="微软雅黑" panose="020B0503020204020204" pitchFamily="34" charset="-122"/>
              </a:rPr>
              <a:t>9</a:t>
            </a:r>
            <a:r>
              <a:rPr lang="zh-CN" altLang="en-US" sz="1600" dirty="0" smtClean="0">
                <a:solidFill>
                  <a:schemeClr val="bg1"/>
                </a:solidFill>
                <a:latin typeface="微软雅黑" panose="020B0503020204020204" pitchFamily="34" charset="-122"/>
                <a:ea typeface="微软雅黑" panose="020B0503020204020204" pitchFamily="34" charset="-122"/>
              </a:rPr>
              <a:t>月</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271728255"/>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0"/>
                                  </p:stCondLst>
                                  <p:iterate type="lt">
                                    <p:tmPct val="50000"/>
                                  </p:iterate>
                                  <p:childTnLst>
                                    <p:set>
                                      <p:cBhvr>
                                        <p:cTn id="6" dur="1" fill="hold">
                                          <p:stCondLst>
                                            <p:cond delay="0"/>
                                          </p:stCondLst>
                                        </p:cTn>
                                        <p:tgtEl>
                                          <p:spTgt spid="9"/>
                                        </p:tgtEl>
                                        <p:attrNameLst>
                                          <p:attrName>style.visibility</p:attrName>
                                        </p:attrNameLst>
                                      </p:cBhvr>
                                      <p:to>
                                        <p:strVal val="visible"/>
                                      </p:to>
                                    </p:set>
                                    <p:set>
                                      <p:cBhvr>
                                        <p:cTn id="7" dur="318" fill="hold">
                                          <p:stCondLst>
                                            <p:cond delay="0"/>
                                          </p:stCondLst>
                                        </p:cTn>
                                        <p:tgtEl>
                                          <p:spTgt spid="9"/>
                                        </p:tgtEl>
                                        <p:attrNameLst>
                                          <p:attrName>style.rotation</p:attrName>
                                        </p:attrNameLst>
                                      </p:cBhvr>
                                      <p:to>
                                        <p:strVal val="-45.0"/>
                                      </p:to>
                                    </p:set>
                                    <p:anim calcmode="lin" valueType="num">
                                      <p:cBhvr>
                                        <p:cTn id="8" dur="318" fill="hold">
                                          <p:stCondLst>
                                            <p:cond delay="318"/>
                                          </p:stCondLst>
                                        </p:cTn>
                                        <p:tgtEl>
                                          <p:spTgt spid="9"/>
                                        </p:tgtEl>
                                        <p:attrNameLst>
                                          <p:attrName>style.rotation</p:attrName>
                                        </p:attrNameLst>
                                      </p:cBhvr>
                                      <p:tavLst>
                                        <p:tav tm="0">
                                          <p:val>
                                            <p:fltVal val="-45"/>
                                          </p:val>
                                        </p:tav>
                                        <p:tav tm="69900">
                                          <p:val>
                                            <p:fltVal val="45"/>
                                          </p:val>
                                        </p:tav>
                                        <p:tav tm="100000">
                                          <p:val>
                                            <p:fltVal val="0"/>
                                          </p:val>
                                        </p:tav>
                                      </p:tavLst>
                                    </p:anim>
                                    <p:anim calcmode="lin" valueType="num">
                                      <p:cBhvr>
                                        <p:cTn id="9" dur="318" fill="hold">
                                          <p:stCondLst>
                                            <p:cond delay="0"/>
                                          </p:stCondLst>
                                        </p:cTn>
                                        <p:tgtEl>
                                          <p:spTgt spid="9"/>
                                        </p:tgtEl>
                                        <p:attrNameLst>
                                          <p:attrName>ppt_y</p:attrName>
                                        </p:attrNameLst>
                                      </p:cBhvr>
                                      <p:tavLst>
                                        <p:tav tm="0">
                                          <p:val>
                                            <p:strVal val="#ppt_y-1"/>
                                          </p:val>
                                        </p:tav>
                                        <p:tav tm="100000">
                                          <p:val>
                                            <p:strVal val="#ppt_y-(0.354*#ppt_w-0.172*#ppt_h)"/>
                                          </p:val>
                                        </p:tav>
                                      </p:tavLst>
                                    </p:anim>
                                    <p:anim calcmode="lin" valueType="num">
                                      <p:cBhvr>
                                        <p:cTn id="10" dur="109" decel="50000" autoRev="1" fill="hold">
                                          <p:stCondLst>
                                            <p:cond delay="318"/>
                                          </p:stCondLst>
                                        </p:cTn>
                                        <p:tgtEl>
                                          <p:spTgt spid="9"/>
                                        </p:tgtEl>
                                        <p:attrNameLst>
                                          <p:attrName>ppt_y</p:attrName>
                                        </p:attrNameLst>
                                      </p:cBhvr>
                                      <p:tavLst>
                                        <p:tav tm="0">
                                          <p:val>
                                            <p:strVal val="#ppt_y-(0.354*#ppt_w-0.172*#ppt_h)"/>
                                          </p:val>
                                        </p:tav>
                                        <p:tav tm="100000">
                                          <p:val>
                                            <p:strVal val="#ppt_y-(0.354*#ppt_w-0.172*#ppt_h)-#ppt_h/2"/>
                                          </p:val>
                                        </p:tav>
                                      </p:tavLst>
                                    </p:anim>
                                    <p:anim calcmode="lin" valueType="num">
                                      <p:cBhvr>
                                        <p:cTn id="11" dur="95" fill="hold">
                                          <p:stCondLst>
                                            <p:cond delay="605"/>
                                          </p:stCondLst>
                                        </p:cTn>
                                        <p:tgtEl>
                                          <p:spTgt spid="9"/>
                                        </p:tgtEl>
                                        <p:attrNameLst>
                                          <p:attrName>ppt_y</p:attrName>
                                        </p:attrNameLst>
                                      </p:cBhvr>
                                      <p:tavLst>
                                        <p:tav tm="0">
                                          <p:val>
                                            <p:strVal val="#ppt_y-(0.354*#ppt_w-0.172*#ppt_h)"/>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par>
                                <p:cTn id="17" presetID="16" presetClass="entr" presetSubtype="21"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矩形 47"/>
          <p:cNvSpPr>
            <a:spLocks noChangeArrowheads="1"/>
          </p:cNvSpPr>
          <p:nvPr/>
        </p:nvSpPr>
        <p:spPr bwMode="auto">
          <a:xfrm>
            <a:off x="1170648" y="1274298"/>
            <a:ext cx="9713252" cy="4493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fontAlgn="base">
              <a:lnSpc>
                <a:spcPct val="150000"/>
              </a:lnSpc>
              <a:buNone/>
            </a:pPr>
            <a:r>
              <a:rPr lang="zh-CN" altLang="zh-CN" sz="2000" dirty="0"/>
              <a:t>目前我国乡村发展仍存在一系列深层次矛盾和问题。主要表现：</a:t>
            </a:r>
          </a:p>
          <a:p>
            <a:pPr fontAlgn="base">
              <a:lnSpc>
                <a:spcPct val="150000"/>
              </a:lnSpc>
              <a:buNone/>
            </a:pPr>
            <a:r>
              <a:rPr lang="en-US" altLang="zh-CN" sz="2000" dirty="0" smtClean="0"/>
              <a:t>1</a:t>
            </a:r>
            <a:r>
              <a:rPr lang="zh-CN" altLang="en-US" sz="2000" dirty="0" smtClean="0"/>
              <a:t>、</a:t>
            </a:r>
            <a:r>
              <a:rPr lang="zh-CN" altLang="zh-CN" sz="2000" dirty="0" smtClean="0"/>
              <a:t>农业</a:t>
            </a:r>
            <a:r>
              <a:rPr lang="zh-CN" altLang="zh-CN" sz="2000" dirty="0"/>
              <a:t>发展的结构性矛盾突出，农产品阶段性供过于求和供给不足并存，农业供给质量亟待提高；</a:t>
            </a:r>
          </a:p>
          <a:p>
            <a:pPr fontAlgn="base">
              <a:lnSpc>
                <a:spcPct val="150000"/>
              </a:lnSpc>
              <a:buNone/>
            </a:pPr>
            <a:r>
              <a:rPr lang="en-US" altLang="zh-CN" sz="2000" dirty="0" smtClean="0"/>
              <a:t>2</a:t>
            </a:r>
            <a:r>
              <a:rPr lang="zh-CN" altLang="en-US" sz="2000" dirty="0" smtClean="0"/>
              <a:t>、</a:t>
            </a:r>
            <a:r>
              <a:rPr lang="zh-CN" altLang="zh-CN" sz="2000" dirty="0" smtClean="0"/>
              <a:t>农村</a:t>
            </a:r>
            <a:r>
              <a:rPr lang="zh-CN" altLang="zh-CN" sz="2000" dirty="0"/>
              <a:t>一二三产业融合发展深度不够，农业新经济发展还不够充分，规模小、占比低，科技创新对农业发展的贡献还不够大；</a:t>
            </a:r>
          </a:p>
          <a:p>
            <a:pPr fontAlgn="base">
              <a:lnSpc>
                <a:spcPct val="150000"/>
              </a:lnSpc>
              <a:buNone/>
            </a:pPr>
            <a:r>
              <a:rPr lang="en-US" altLang="zh-CN" sz="2000" dirty="0" smtClean="0"/>
              <a:t>3</a:t>
            </a:r>
            <a:r>
              <a:rPr lang="zh-CN" altLang="en-US" sz="2000" dirty="0" smtClean="0"/>
              <a:t>、</a:t>
            </a:r>
            <a:r>
              <a:rPr lang="zh-CN" altLang="zh-CN" sz="2000" dirty="0" smtClean="0"/>
              <a:t>农村环境</a:t>
            </a:r>
            <a:r>
              <a:rPr lang="zh-CN" altLang="zh-CN" sz="2000" dirty="0"/>
              <a:t>和生态问题比较突出，农业资源环境压力大、面源污染依然严重，与美丽乡村的要求还有很大差距；</a:t>
            </a:r>
          </a:p>
          <a:p>
            <a:pPr>
              <a:lnSpc>
                <a:spcPct val="150000"/>
              </a:lnSpc>
              <a:buNone/>
            </a:pPr>
            <a:r>
              <a:rPr lang="en-US" altLang="zh-CN" sz="2000" dirty="0" smtClean="0"/>
              <a:t>4</a:t>
            </a:r>
            <a:r>
              <a:rPr lang="zh-CN" altLang="en-US" sz="2000" dirty="0" smtClean="0"/>
              <a:t>、</a:t>
            </a:r>
            <a:r>
              <a:rPr lang="zh-CN" altLang="zh-CN" sz="2000" dirty="0" smtClean="0"/>
              <a:t>农村</a:t>
            </a:r>
            <a:r>
              <a:rPr lang="zh-CN" altLang="zh-CN" sz="2000" dirty="0"/>
              <a:t>人口老龄化、村庄“空心化”严重，留住人、留住年轻人的机制尚未建立起来，村庄普遍缺人气、缺活力、缺生机；</a:t>
            </a:r>
            <a:endParaRPr lang="zh-CN" altLang="en-US" sz="2000" dirty="0">
              <a:solidFill>
                <a:schemeClr val="tx1">
                  <a:lumMod val="75000"/>
                  <a:lumOff val="25000"/>
                </a:schemeClr>
              </a:solidFill>
              <a:sym typeface="微软雅黑" pitchFamily="34" charset="-122"/>
            </a:endParaRPr>
          </a:p>
        </p:txBody>
      </p:sp>
      <p:sp>
        <p:nvSpPr>
          <p:cNvPr id="25" name="矩形 3"/>
          <p:cNvSpPr>
            <a:spLocks noChangeArrowheads="1"/>
          </p:cNvSpPr>
          <p:nvPr/>
        </p:nvSpPr>
        <p:spPr bwMode="auto">
          <a:xfrm>
            <a:off x="1314792" y="295312"/>
            <a:ext cx="2444882"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spcBef>
                <a:spcPct val="0"/>
              </a:spcBef>
              <a:buNone/>
            </a:pPr>
            <a:r>
              <a:rPr lang="zh-CN" altLang="zh-CN" sz="2933" b="1" dirty="0">
                <a:solidFill>
                  <a:schemeClr val="tx1">
                    <a:lumMod val="75000"/>
                    <a:lumOff val="25000"/>
                  </a:schemeClr>
                </a:solidFill>
                <a:latin typeface="Arial" panose="020B0604020202020204" pitchFamily="34" charset="0"/>
                <a:cs typeface="Arial" panose="020B0604020202020204" pitchFamily="34" charset="0"/>
              </a:rPr>
              <a:t>一、问题</a:t>
            </a:r>
            <a:r>
              <a:rPr lang="zh-CN" altLang="zh-CN" sz="2933" b="1" dirty="0" smtClean="0">
                <a:solidFill>
                  <a:schemeClr val="tx1">
                    <a:lumMod val="75000"/>
                    <a:lumOff val="25000"/>
                  </a:schemeClr>
                </a:solidFill>
                <a:latin typeface="Arial" panose="020B0604020202020204" pitchFamily="34" charset="0"/>
                <a:cs typeface="Arial" panose="020B0604020202020204" pitchFamily="34" charset="0"/>
              </a:rPr>
              <a:t>导向</a:t>
            </a:r>
            <a:endParaRPr lang="zh-CN" altLang="en-US" sz="2933" b="1"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7816795"/>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randombar(horizontal)">
                                      <p:cBhvr>
                                        <p:cTn id="7" dur="4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矩形 3"/>
          <p:cNvSpPr>
            <a:spLocks noChangeArrowheads="1"/>
          </p:cNvSpPr>
          <p:nvPr/>
        </p:nvSpPr>
        <p:spPr bwMode="auto">
          <a:xfrm>
            <a:off x="1314792" y="295312"/>
            <a:ext cx="2444882"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spcBef>
                <a:spcPct val="0"/>
              </a:spcBef>
              <a:buNone/>
            </a:pPr>
            <a:r>
              <a:rPr lang="zh-CN" altLang="zh-CN" sz="2933" b="1" dirty="0">
                <a:solidFill>
                  <a:schemeClr val="tx1">
                    <a:lumMod val="75000"/>
                    <a:lumOff val="25000"/>
                  </a:schemeClr>
                </a:solidFill>
                <a:latin typeface="Arial" panose="020B0604020202020204" pitchFamily="34" charset="0"/>
                <a:cs typeface="Arial" panose="020B0604020202020204" pitchFamily="34" charset="0"/>
              </a:rPr>
              <a:t>一、问题</a:t>
            </a:r>
            <a:r>
              <a:rPr lang="zh-CN" altLang="zh-CN" sz="2933" b="1" dirty="0" smtClean="0">
                <a:solidFill>
                  <a:schemeClr val="tx1">
                    <a:lumMod val="75000"/>
                    <a:lumOff val="25000"/>
                  </a:schemeClr>
                </a:solidFill>
                <a:latin typeface="Arial" panose="020B0604020202020204" pitchFamily="34" charset="0"/>
                <a:cs typeface="Arial" panose="020B0604020202020204" pitchFamily="34" charset="0"/>
              </a:rPr>
              <a:t>导向</a:t>
            </a:r>
            <a:endParaRPr lang="zh-CN" altLang="en-US" sz="2933"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25" name="矩形 47"/>
          <p:cNvSpPr>
            <a:spLocks noChangeArrowheads="1"/>
          </p:cNvSpPr>
          <p:nvPr/>
        </p:nvSpPr>
        <p:spPr bwMode="auto">
          <a:xfrm>
            <a:off x="1170648" y="1274298"/>
            <a:ext cx="9713252" cy="2992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fontAlgn="base">
              <a:lnSpc>
                <a:spcPct val="150000"/>
              </a:lnSpc>
              <a:buNone/>
            </a:pPr>
            <a:r>
              <a:rPr lang="en-US" altLang="zh-CN" sz="2000" dirty="0" smtClean="0"/>
              <a:t>5</a:t>
            </a:r>
            <a:r>
              <a:rPr lang="zh-CN" altLang="zh-CN" sz="2000" dirty="0"/>
              <a:t>，优秀传统农耕文化有待进一步深入挖掘，农村不良风气和陈规陋习依然存在；</a:t>
            </a:r>
          </a:p>
          <a:p>
            <a:pPr fontAlgn="base">
              <a:lnSpc>
                <a:spcPct val="150000"/>
              </a:lnSpc>
              <a:buNone/>
            </a:pPr>
            <a:r>
              <a:rPr lang="en-US" altLang="zh-CN" sz="2000" dirty="0"/>
              <a:t>6</a:t>
            </a:r>
            <a:r>
              <a:rPr lang="zh-CN" altLang="zh-CN" sz="2000" dirty="0"/>
              <a:t>，村集体经济总体薄弱，农村基层组织软弱涣散现象比较突出，村干部年龄老化，乡村治理能力和体系亟待强化；</a:t>
            </a:r>
          </a:p>
          <a:p>
            <a:pPr fontAlgn="base">
              <a:lnSpc>
                <a:spcPct val="150000"/>
              </a:lnSpc>
              <a:buNone/>
            </a:pPr>
            <a:r>
              <a:rPr lang="en-US" altLang="zh-CN" sz="2000" dirty="0"/>
              <a:t>7</a:t>
            </a:r>
            <a:r>
              <a:rPr lang="zh-CN" altLang="zh-CN" sz="2000" dirty="0"/>
              <a:t>，少数农民群众集体观念淡薄，“事不关己，高高挂起”的心态比较普遍；</a:t>
            </a:r>
          </a:p>
          <a:p>
            <a:pPr>
              <a:lnSpc>
                <a:spcPct val="150000"/>
              </a:lnSpc>
              <a:buNone/>
            </a:pPr>
            <a:r>
              <a:rPr lang="en-US" altLang="zh-CN" sz="2000" dirty="0"/>
              <a:t>8</a:t>
            </a:r>
            <a:r>
              <a:rPr lang="zh-CN" altLang="zh-CN" sz="2000" dirty="0"/>
              <a:t>，城乡基础设施、公共服务和收入水平差距依然较大，脱贫攻坚成果巩固长效机制尚未完全建立，城乡之间要素合理流动机制亟待健全。</a:t>
            </a:r>
            <a:endParaRPr lang="zh-CN" altLang="en-US" sz="2000" dirty="0">
              <a:sym typeface="微软雅黑" pitchFamily="34" charset="-122"/>
            </a:endParaRPr>
          </a:p>
        </p:txBody>
      </p:sp>
    </p:spTree>
    <p:extLst>
      <p:ext uri="{BB962C8B-B14F-4D97-AF65-F5344CB8AC3E}">
        <p14:creationId xmlns:p14="http://schemas.microsoft.com/office/powerpoint/2010/main" val="2439829272"/>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wipe(left)">
                                      <p:cBhvr>
                                        <p:cTn id="7" dur="500"/>
                                        <p:tgtEl>
                                          <p:spTgt spid="124"/>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Effect transition="in" filter="randombar(horizontal)">
                                      <p:cBhvr>
                                        <p:cTn id="11" dur="4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1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47"/>
          <p:cNvSpPr>
            <a:spLocks noChangeArrowheads="1"/>
          </p:cNvSpPr>
          <p:nvPr/>
        </p:nvSpPr>
        <p:spPr bwMode="auto">
          <a:xfrm>
            <a:off x="1239146" y="1836960"/>
            <a:ext cx="9713709" cy="1938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50000"/>
              </a:lnSpc>
              <a:spcBef>
                <a:spcPct val="0"/>
              </a:spcBef>
              <a:buNone/>
            </a:pPr>
            <a:r>
              <a:rPr lang="en-US" altLang="zh-CN" sz="2000" dirty="0" smtClean="0"/>
              <a:t>       </a:t>
            </a:r>
            <a:r>
              <a:rPr lang="zh-CN" altLang="zh-CN" sz="2000" dirty="0" smtClean="0"/>
              <a:t>党</a:t>
            </a:r>
            <a:r>
              <a:rPr lang="zh-CN" altLang="zh-CN" sz="2000" dirty="0"/>
              <a:t>的十九大提出实施乡村振兴战略，是以习近平同志为核心的党中央着眼党和国家事业全局、顺应亿万农民对美好生活的向往，对“三农”工作作出的重大决策部署，是决胜全面建成小康社会、全面建设社会主义现代化国家的重大历史任务，是新时代做好“三农”工作的总抓手。</a:t>
            </a:r>
            <a:endParaRPr lang="zh-CN" altLang="en-US" sz="2000" dirty="0">
              <a:solidFill>
                <a:schemeClr val="tx1">
                  <a:lumMod val="75000"/>
                  <a:lumOff val="25000"/>
                </a:schemeClr>
              </a:solidFill>
              <a:sym typeface="微软雅黑" pitchFamily="34" charset="-122"/>
            </a:endParaRPr>
          </a:p>
        </p:txBody>
      </p:sp>
      <p:sp>
        <p:nvSpPr>
          <p:cNvPr id="39" name="矩形 3"/>
          <p:cNvSpPr>
            <a:spLocks noChangeArrowheads="1"/>
          </p:cNvSpPr>
          <p:nvPr/>
        </p:nvSpPr>
        <p:spPr bwMode="auto">
          <a:xfrm>
            <a:off x="1314792" y="295312"/>
            <a:ext cx="4328411"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spcBef>
                <a:spcPct val="0"/>
              </a:spcBef>
              <a:buNone/>
            </a:pPr>
            <a:r>
              <a:rPr lang="zh-CN" altLang="zh-CN" sz="2933" b="1" dirty="0" smtClean="0">
                <a:solidFill>
                  <a:schemeClr val="tx1">
                    <a:lumMod val="75000"/>
                    <a:lumOff val="25000"/>
                  </a:schemeClr>
                </a:solidFill>
                <a:latin typeface="Arial" panose="020B0604020202020204" pitchFamily="34" charset="0"/>
                <a:cs typeface="Arial" panose="020B0604020202020204" pitchFamily="34" charset="0"/>
              </a:rPr>
              <a:t>二</a:t>
            </a:r>
            <a:r>
              <a:rPr lang="zh-CN" altLang="zh-CN" sz="2933" b="1" dirty="0">
                <a:solidFill>
                  <a:schemeClr val="tx1">
                    <a:lumMod val="75000"/>
                    <a:lumOff val="25000"/>
                  </a:schemeClr>
                </a:solidFill>
                <a:latin typeface="Arial" panose="020B0604020202020204" pitchFamily="34" charset="0"/>
                <a:cs typeface="Arial" panose="020B0604020202020204" pitchFamily="34" charset="0"/>
              </a:rPr>
              <a:t>、乡村振兴战略的概述</a:t>
            </a:r>
            <a:endParaRPr lang="zh-CN" altLang="en-US" sz="2933" b="1"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7674736"/>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barn(outVertical)">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Group 77"/>
          <p:cNvGrpSpPr/>
          <p:nvPr/>
        </p:nvGrpSpPr>
        <p:grpSpPr>
          <a:xfrm>
            <a:off x="1655329" y="4565724"/>
            <a:ext cx="984251" cy="1193800"/>
            <a:chOff x="942759" y="2869021"/>
            <a:chExt cx="738188" cy="895350"/>
          </a:xfrm>
        </p:grpSpPr>
        <p:sp>
          <p:nvSpPr>
            <p:cNvPr id="54" name="Rectangle 8"/>
            <p:cNvSpPr>
              <a:spLocks noChangeArrowheads="1"/>
            </p:cNvSpPr>
            <p:nvPr/>
          </p:nvSpPr>
          <p:spPr bwMode="auto">
            <a:xfrm>
              <a:off x="1182472" y="3251609"/>
              <a:ext cx="50800" cy="512762"/>
            </a:xfrm>
            <a:prstGeom prst="rect">
              <a:avLst/>
            </a:prstGeom>
            <a:solidFill>
              <a:srgbClr val="6F5839"/>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3556">
                <a:latin typeface="微软雅黑" panose="020B0503020204020204" pitchFamily="34" charset="-122"/>
                <a:ea typeface="微软雅黑" panose="020B0503020204020204" pitchFamily="34" charset="-122"/>
              </a:endParaRPr>
            </a:p>
          </p:txBody>
        </p:sp>
        <p:sp>
          <p:nvSpPr>
            <p:cNvPr id="55" name="Rectangle 9"/>
            <p:cNvSpPr>
              <a:spLocks noChangeArrowheads="1"/>
            </p:cNvSpPr>
            <p:nvPr/>
          </p:nvSpPr>
          <p:spPr bwMode="auto">
            <a:xfrm>
              <a:off x="1450759" y="3384237"/>
              <a:ext cx="38100" cy="346075"/>
            </a:xfrm>
            <a:prstGeom prst="rect">
              <a:avLst/>
            </a:prstGeom>
            <a:solidFill>
              <a:srgbClr val="6F5839"/>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3556">
                <a:latin typeface="微软雅黑" panose="020B0503020204020204" pitchFamily="34" charset="-122"/>
                <a:ea typeface="微软雅黑" panose="020B0503020204020204" pitchFamily="34" charset="-122"/>
              </a:endParaRPr>
            </a:p>
          </p:txBody>
        </p:sp>
        <p:sp>
          <p:nvSpPr>
            <p:cNvPr id="56" name="Oval 17"/>
            <p:cNvSpPr>
              <a:spLocks noChangeArrowheads="1"/>
            </p:cNvSpPr>
            <p:nvPr/>
          </p:nvSpPr>
          <p:spPr bwMode="auto">
            <a:xfrm>
              <a:off x="942759" y="2869021"/>
              <a:ext cx="520700" cy="523875"/>
            </a:xfrm>
            <a:prstGeom prst="ellipse">
              <a:avLst/>
            </a:prstGeom>
            <a:solidFill>
              <a:srgbClr val="FFE22C"/>
            </a:solidFill>
            <a:ln w="9525">
              <a:noFill/>
              <a:round/>
              <a:headEnd/>
              <a:tailEnd/>
            </a:ln>
          </p:spPr>
          <p:txBody>
            <a:bodyPr vert="horz" wrap="square" lIns="121920" tIns="60960" rIns="121920" bIns="60960" numCol="1" anchor="t" anchorCtr="0" compatLnSpc="1">
              <a:prstTxWarp prst="textNoShape">
                <a:avLst/>
              </a:prstTxWarp>
            </a:bodyPr>
            <a:lstStyle/>
            <a:p>
              <a:endParaRPr lang="en-US" sz="3556">
                <a:latin typeface="微软雅黑" panose="020B0503020204020204" pitchFamily="34" charset="-122"/>
                <a:ea typeface="微软雅黑" panose="020B0503020204020204" pitchFamily="34" charset="-122"/>
              </a:endParaRPr>
            </a:p>
          </p:txBody>
        </p:sp>
        <p:sp>
          <p:nvSpPr>
            <p:cNvPr id="57" name="Oval 29"/>
            <p:cNvSpPr>
              <a:spLocks noChangeArrowheads="1"/>
            </p:cNvSpPr>
            <p:nvPr/>
          </p:nvSpPr>
          <p:spPr bwMode="auto">
            <a:xfrm>
              <a:off x="1271372" y="3073087"/>
              <a:ext cx="409575" cy="409575"/>
            </a:xfrm>
            <a:prstGeom prst="ellipse">
              <a:avLst/>
            </a:prstGeom>
            <a:solidFill>
              <a:srgbClr val="A3C718"/>
            </a:solidFill>
            <a:ln w="9525">
              <a:noFill/>
              <a:round/>
              <a:headEnd/>
              <a:tailEnd/>
            </a:ln>
          </p:spPr>
          <p:txBody>
            <a:bodyPr vert="horz" wrap="square" lIns="121920" tIns="60960" rIns="121920" bIns="60960" numCol="1" anchor="t" anchorCtr="0" compatLnSpc="1">
              <a:prstTxWarp prst="textNoShape">
                <a:avLst/>
              </a:prstTxWarp>
            </a:bodyPr>
            <a:lstStyle/>
            <a:p>
              <a:endParaRPr lang="en-US" sz="3556">
                <a:latin typeface="微软雅黑" panose="020B0503020204020204" pitchFamily="34" charset="-122"/>
                <a:ea typeface="微软雅黑" panose="020B0503020204020204" pitchFamily="34" charset="-122"/>
              </a:endParaRPr>
            </a:p>
          </p:txBody>
        </p:sp>
      </p:grpSp>
      <p:grpSp>
        <p:nvGrpSpPr>
          <p:cNvPr id="58" name="Group 82"/>
          <p:cNvGrpSpPr/>
          <p:nvPr/>
        </p:nvGrpSpPr>
        <p:grpSpPr>
          <a:xfrm>
            <a:off x="9345372" y="4878992"/>
            <a:ext cx="898333" cy="880533"/>
            <a:chOff x="6224853" y="3161578"/>
            <a:chExt cx="673750" cy="660400"/>
          </a:xfrm>
        </p:grpSpPr>
        <p:sp>
          <p:nvSpPr>
            <p:cNvPr id="59" name="Rectangle 24"/>
            <p:cNvSpPr>
              <a:spLocks noChangeArrowheads="1"/>
            </p:cNvSpPr>
            <p:nvPr/>
          </p:nvSpPr>
          <p:spPr bwMode="auto">
            <a:xfrm>
              <a:off x="6397891" y="3327809"/>
              <a:ext cx="50800" cy="436562"/>
            </a:xfrm>
            <a:prstGeom prst="rect">
              <a:avLst/>
            </a:prstGeom>
            <a:solidFill>
              <a:srgbClr val="6F5839"/>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3556">
                <a:latin typeface="微软雅黑" panose="020B0503020204020204" pitchFamily="34" charset="-122"/>
                <a:ea typeface="微软雅黑" panose="020B0503020204020204" pitchFamily="34" charset="-122"/>
              </a:endParaRPr>
            </a:p>
          </p:txBody>
        </p:sp>
        <p:sp>
          <p:nvSpPr>
            <p:cNvPr id="60" name="Oval 25"/>
            <p:cNvSpPr>
              <a:spLocks noChangeArrowheads="1"/>
            </p:cNvSpPr>
            <p:nvPr/>
          </p:nvSpPr>
          <p:spPr bwMode="auto">
            <a:xfrm>
              <a:off x="6224853" y="3254784"/>
              <a:ext cx="406400" cy="409575"/>
            </a:xfrm>
            <a:prstGeom prst="ellipse">
              <a:avLst/>
            </a:prstGeom>
            <a:solidFill>
              <a:srgbClr val="A3C718"/>
            </a:solidFill>
            <a:ln w="9525">
              <a:noFill/>
              <a:round/>
              <a:headEnd/>
              <a:tailEnd/>
            </a:ln>
          </p:spPr>
          <p:txBody>
            <a:bodyPr vert="horz" wrap="square" lIns="121920" tIns="60960" rIns="121920" bIns="60960" numCol="1" anchor="t" anchorCtr="0" compatLnSpc="1">
              <a:prstTxWarp prst="textNoShape">
                <a:avLst/>
              </a:prstTxWarp>
            </a:bodyPr>
            <a:lstStyle/>
            <a:p>
              <a:endParaRPr lang="en-US" sz="3556">
                <a:latin typeface="微软雅黑" panose="020B0503020204020204" pitchFamily="34" charset="-122"/>
                <a:ea typeface="微软雅黑" panose="020B0503020204020204" pitchFamily="34" charset="-122"/>
              </a:endParaRPr>
            </a:p>
          </p:txBody>
        </p:sp>
        <p:sp>
          <p:nvSpPr>
            <p:cNvPr id="61" name="Rectangle 30"/>
            <p:cNvSpPr>
              <a:spLocks noChangeArrowheads="1"/>
            </p:cNvSpPr>
            <p:nvPr/>
          </p:nvSpPr>
          <p:spPr bwMode="auto">
            <a:xfrm>
              <a:off x="6633490" y="3475903"/>
              <a:ext cx="38100" cy="346075"/>
            </a:xfrm>
            <a:prstGeom prst="rect">
              <a:avLst/>
            </a:prstGeom>
            <a:solidFill>
              <a:srgbClr val="6F5839"/>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3556">
                <a:latin typeface="微软雅黑" panose="020B0503020204020204" pitchFamily="34" charset="-122"/>
                <a:ea typeface="微软雅黑" panose="020B0503020204020204" pitchFamily="34" charset="-122"/>
              </a:endParaRPr>
            </a:p>
          </p:txBody>
        </p:sp>
        <p:sp>
          <p:nvSpPr>
            <p:cNvPr id="62" name="Oval 31"/>
            <p:cNvSpPr>
              <a:spLocks noChangeArrowheads="1"/>
            </p:cNvSpPr>
            <p:nvPr/>
          </p:nvSpPr>
          <p:spPr bwMode="auto">
            <a:xfrm>
              <a:off x="6412828" y="3161578"/>
              <a:ext cx="485775" cy="484187"/>
            </a:xfrm>
            <a:prstGeom prst="ellipse">
              <a:avLst/>
            </a:prstGeom>
            <a:solidFill>
              <a:srgbClr val="FFE22C"/>
            </a:solidFill>
            <a:ln w="9525">
              <a:noFill/>
              <a:round/>
              <a:headEnd/>
              <a:tailEnd/>
            </a:ln>
          </p:spPr>
          <p:txBody>
            <a:bodyPr vert="horz" wrap="square" lIns="121920" tIns="60960" rIns="121920" bIns="60960" numCol="1" anchor="t" anchorCtr="0" compatLnSpc="1">
              <a:prstTxWarp prst="textNoShape">
                <a:avLst/>
              </a:prstTxWarp>
            </a:bodyPr>
            <a:lstStyle/>
            <a:p>
              <a:endParaRPr lang="en-US" sz="3556">
                <a:latin typeface="微软雅黑" panose="020B0503020204020204" pitchFamily="34" charset="-122"/>
                <a:ea typeface="微软雅黑" panose="020B0503020204020204" pitchFamily="34" charset="-122"/>
              </a:endParaRPr>
            </a:p>
          </p:txBody>
        </p:sp>
      </p:grpSp>
      <p:sp>
        <p:nvSpPr>
          <p:cNvPr id="99" name="任意多边形 98"/>
          <p:cNvSpPr>
            <a:spLocks/>
          </p:cNvSpPr>
          <p:nvPr/>
        </p:nvSpPr>
        <p:spPr bwMode="auto">
          <a:xfrm>
            <a:off x="0" y="5413676"/>
            <a:ext cx="12192000" cy="1444324"/>
          </a:xfrm>
          <a:custGeom>
            <a:avLst/>
            <a:gdLst>
              <a:gd name="connsiteX0" fmla="*/ 6099175 w 12192000"/>
              <a:gd name="connsiteY0" fmla="*/ 0 h 1444324"/>
              <a:gd name="connsiteX1" fmla="*/ 10707688 w 12192000"/>
              <a:gd name="connsiteY1" fmla="*/ 362504 h 1444324"/>
              <a:gd name="connsiteX2" fmla="*/ 12192000 w 12192000"/>
              <a:gd name="connsiteY2" fmla="*/ 788446 h 1444324"/>
              <a:gd name="connsiteX3" fmla="*/ 12192000 w 12192000"/>
              <a:gd name="connsiteY3" fmla="*/ 1397156 h 1444324"/>
              <a:gd name="connsiteX4" fmla="*/ 12192000 w 12192000"/>
              <a:gd name="connsiteY4" fmla="*/ 1444324 h 1444324"/>
              <a:gd name="connsiteX5" fmla="*/ 0 w 12192000"/>
              <a:gd name="connsiteY5" fmla="*/ 1444324 h 1444324"/>
              <a:gd name="connsiteX6" fmla="*/ 0 w 12192000"/>
              <a:gd name="connsiteY6" fmla="*/ 1391752 h 1444324"/>
              <a:gd name="connsiteX7" fmla="*/ 0 w 12192000"/>
              <a:gd name="connsiteY7" fmla="*/ 792977 h 1444324"/>
              <a:gd name="connsiteX8" fmla="*/ 1492250 w 12192000"/>
              <a:gd name="connsiteY8" fmla="*/ 362504 h 1444324"/>
              <a:gd name="connsiteX9" fmla="*/ 6099175 w 12192000"/>
              <a:gd name="connsiteY9" fmla="*/ 0 h 1444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1444324">
                <a:moveTo>
                  <a:pt x="6099175" y="0"/>
                </a:moveTo>
                <a:cubicBezTo>
                  <a:pt x="7899400" y="0"/>
                  <a:pt x="9434512" y="121212"/>
                  <a:pt x="10707688" y="362504"/>
                </a:cubicBezTo>
                <a:cubicBezTo>
                  <a:pt x="11379200" y="490513"/>
                  <a:pt x="11874500" y="633249"/>
                  <a:pt x="12192000" y="788446"/>
                </a:cubicBezTo>
                <a:cubicBezTo>
                  <a:pt x="12192000" y="1070236"/>
                  <a:pt x="12192000" y="1263967"/>
                  <a:pt x="12192000" y="1397156"/>
                </a:cubicBezTo>
                <a:lnTo>
                  <a:pt x="12192000" y="1444324"/>
                </a:lnTo>
                <a:lnTo>
                  <a:pt x="0" y="1444324"/>
                </a:lnTo>
                <a:lnTo>
                  <a:pt x="0" y="1391752"/>
                </a:lnTo>
                <a:cubicBezTo>
                  <a:pt x="0" y="792977"/>
                  <a:pt x="0" y="792977"/>
                  <a:pt x="0" y="792977"/>
                </a:cubicBezTo>
                <a:cubicBezTo>
                  <a:pt x="315913" y="635515"/>
                  <a:pt x="812800" y="491646"/>
                  <a:pt x="1492250" y="362504"/>
                </a:cubicBezTo>
                <a:cubicBezTo>
                  <a:pt x="2763838" y="121212"/>
                  <a:pt x="4300538" y="0"/>
                  <a:pt x="6099175" y="0"/>
                </a:cubicBezTo>
                <a:close/>
              </a:path>
            </a:pathLst>
          </a:custGeom>
          <a:solidFill>
            <a:srgbClr val="51931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3556">
              <a:latin typeface="微软雅黑" panose="020B0503020204020204" pitchFamily="34" charset="-122"/>
              <a:ea typeface="微软雅黑" panose="020B0503020204020204" pitchFamily="34" charset="-122"/>
            </a:endParaRPr>
          </a:p>
        </p:txBody>
      </p:sp>
      <p:sp>
        <p:nvSpPr>
          <p:cNvPr id="68" name="矩形 3"/>
          <p:cNvSpPr>
            <a:spLocks noChangeArrowheads="1"/>
          </p:cNvSpPr>
          <p:nvPr/>
        </p:nvSpPr>
        <p:spPr bwMode="auto">
          <a:xfrm>
            <a:off x="1314792" y="295312"/>
            <a:ext cx="2821588"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spcBef>
                <a:spcPct val="0"/>
              </a:spcBef>
              <a:buNone/>
            </a:pPr>
            <a:r>
              <a:rPr lang="zh-CN" altLang="zh-CN" sz="2933" b="1" dirty="0" smtClean="0">
                <a:solidFill>
                  <a:schemeClr val="tx1">
                    <a:lumMod val="75000"/>
                    <a:lumOff val="25000"/>
                  </a:schemeClr>
                </a:solidFill>
                <a:latin typeface="Arial" panose="020B0604020202020204" pitchFamily="34" charset="0"/>
                <a:cs typeface="Arial" panose="020B0604020202020204" pitchFamily="34" charset="0"/>
              </a:rPr>
              <a:t>（</a:t>
            </a:r>
            <a:r>
              <a:rPr lang="zh-CN" altLang="zh-CN" sz="2933" b="1" dirty="0">
                <a:solidFill>
                  <a:schemeClr val="tx1">
                    <a:lumMod val="75000"/>
                    <a:lumOff val="25000"/>
                  </a:schemeClr>
                </a:solidFill>
                <a:latin typeface="Arial" panose="020B0604020202020204" pitchFamily="34" charset="0"/>
                <a:cs typeface="Arial" panose="020B0604020202020204" pitchFamily="34" charset="0"/>
              </a:rPr>
              <a:t>一）实施原则</a:t>
            </a:r>
            <a:endParaRPr lang="zh-CN" altLang="en-US" sz="2933"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72" name="矩形 47"/>
          <p:cNvSpPr>
            <a:spLocks noChangeArrowheads="1"/>
          </p:cNvSpPr>
          <p:nvPr/>
        </p:nvSpPr>
        <p:spPr bwMode="auto">
          <a:xfrm>
            <a:off x="2358063" y="1273162"/>
            <a:ext cx="5504555" cy="3323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50000"/>
              </a:lnSpc>
              <a:spcBef>
                <a:spcPct val="0"/>
              </a:spcBef>
              <a:buNone/>
            </a:pPr>
            <a:r>
              <a:rPr lang="en-US" altLang="zh-CN" sz="2000" dirty="0" smtClean="0"/>
              <a:t>1</a:t>
            </a:r>
            <a:r>
              <a:rPr lang="zh-CN" altLang="en-US" sz="2000" dirty="0" smtClean="0"/>
              <a:t>、</a:t>
            </a:r>
            <a:r>
              <a:rPr lang="zh-CN" altLang="zh-CN" sz="2000" dirty="0" smtClean="0"/>
              <a:t>要</a:t>
            </a:r>
            <a:r>
              <a:rPr lang="zh-CN" altLang="zh-CN" sz="2000" dirty="0"/>
              <a:t>坚持党管农村</a:t>
            </a:r>
            <a:r>
              <a:rPr lang="zh-CN" altLang="zh-CN" sz="2000" dirty="0" smtClean="0"/>
              <a:t>工作</a:t>
            </a:r>
            <a:r>
              <a:rPr lang="zh-CN" altLang="en-US" sz="2000" dirty="0" smtClean="0"/>
              <a:t>。</a:t>
            </a:r>
            <a:endParaRPr lang="en-US" altLang="zh-CN" sz="2000" dirty="0" smtClean="0"/>
          </a:p>
          <a:p>
            <a:pPr>
              <a:lnSpc>
                <a:spcPct val="150000"/>
              </a:lnSpc>
              <a:spcBef>
                <a:spcPct val="0"/>
              </a:spcBef>
              <a:buNone/>
            </a:pPr>
            <a:r>
              <a:rPr lang="en-US" altLang="zh-CN" sz="2000" dirty="0" smtClean="0"/>
              <a:t>2</a:t>
            </a:r>
            <a:r>
              <a:rPr lang="zh-CN" altLang="en-US" sz="2000" dirty="0" smtClean="0"/>
              <a:t>、</a:t>
            </a:r>
            <a:r>
              <a:rPr lang="zh-CN" altLang="zh-CN" sz="2000" dirty="0" smtClean="0"/>
              <a:t>坚持</a:t>
            </a:r>
            <a:r>
              <a:rPr lang="zh-CN" altLang="zh-CN" sz="2000" dirty="0"/>
              <a:t>农业农村</a:t>
            </a:r>
            <a:r>
              <a:rPr lang="zh-CN" altLang="zh-CN" sz="2000" dirty="0" smtClean="0"/>
              <a:t>优先发展</a:t>
            </a:r>
            <a:r>
              <a:rPr lang="zh-CN" altLang="en-US" sz="2000" dirty="0" smtClean="0"/>
              <a:t>。</a:t>
            </a:r>
            <a:endParaRPr lang="en-US" altLang="zh-CN" sz="2000" dirty="0" smtClean="0"/>
          </a:p>
          <a:p>
            <a:pPr>
              <a:lnSpc>
                <a:spcPct val="150000"/>
              </a:lnSpc>
              <a:spcBef>
                <a:spcPct val="0"/>
              </a:spcBef>
              <a:buNone/>
            </a:pPr>
            <a:r>
              <a:rPr lang="en-US" altLang="zh-CN" sz="2000" dirty="0" smtClean="0"/>
              <a:t>3</a:t>
            </a:r>
            <a:r>
              <a:rPr lang="zh-CN" altLang="en-US" sz="2000" dirty="0" smtClean="0"/>
              <a:t>、</a:t>
            </a:r>
            <a:r>
              <a:rPr lang="zh-CN" altLang="zh-CN" sz="2000" dirty="0" smtClean="0"/>
              <a:t>坚持</a:t>
            </a:r>
            <a:r>
              <a:rPr lang="zh-CN" altLang="zh-CN" sz="2000" dirty="0"/>
              <a:t>农民主体</a:t>
            </a:r>
            <a:r>
              <a:rPr lang="zh-CN" altLang="zh-CN" sz="2000" dirty="0" smtClean="0"/>
              <a:t>地位</a:t>
            </a:r>
            <a:r>
              <a:rPr lang="zh-CN" altLang="en-US" sz="2000" dirty="0" smtClean="0"/>
              <a:t>。</a:t>
            </a:r>
            <a:endParaRPr lang="en-US" altLang="zh-CN" sz="2000" dirty="0" smtClean="0"/>
          </a:p>
          <a:p>
            <a:pPr>
              <a:lnSpc>
                <a:spcPct val="150000"/>
              </a:lnSpc>
              <a:spcBef>
                <a:spcPct val="0"/>
              </a:spcBef>
              <a:buNone/>
            </a:pPr>
            <a:r>
              <a:rPr lang="en-US" altLang="zh-CN" sz="2000" dirty="0" smtClean="0"/>
              <a:t>4</a:t>
            </a:r>
            <a:r>
              <a:rPr lang="zh-CN" altLang="en-US" sz="2000" dirty="0" smtClean="0"/>
              <a:t>、</a:t>
            </a:r>
            <a:r>
              <a:rPr lang="zh-CN" altLang="zh-CN" sz="2000" dirty="0" smtClean="0"/>
              <a:t>坚持</a:t>
            </a:r>
            <a:r>
              <a:rPr lang="zh-CN" altLang="zh-CN" sz="2000" dirty="0"/>
              <a:t>乡村全面</a:t>
            </a:r>
            <a:r>
              <a:rPr lang="zh-CN" altLang="zh-CN" sz="2000" dirty="0" smtClean="0"/>
              <a:t>振兴</a:t>
            </a:r>
            <a:r>
              <a:rPr lang="zh-CN" altLang="en-US" sz="2000" dirty="0" smtClean="0"/>
              <a:t>。</a:t>
            </a:r>
            <a:endParaRPr lang="en-US" altLang="zh-CN" sz="2000" dirty="0" smtClean="0"/>
          </a:p>
          <a:p>
            <a:pPr>
              <a:lnSpc>
                <a:spcPct val="150000"/>
              </a:lnSpc>
              <a:spcBef>
                <a:spcPct val="0"/>
              </a:spcBef>
              <a:buNone/>
            </a:pPr>
            <a:r>
              <a:rPr lang="en-US" altLang="zh-CN" sz="2000" dirty="0" smtClean="0"/>
              <a:t>5</a:t>
            </a:r>
            <a:r>
              <a:rPr lang="zh-CN" altLang="en-US" sz="2000" dirty="0" smtClean="0"/>
              <a:t>、</a:t>
            </a:r>
            <a:r>
              <a:rPr lang="zh-CN" altLang="zh-CN" sz="2000" dirty="0" smtClean="0"/>
              <a:t>坚持</a:t>
            </a:r>
            <a:r>
              <a:rPr lang="zh-CN" altLang="zh-CN" sz="2000" dirty="0"/>
              <a:t>城乡融合</a:t>
            </a:r>
            <a:r>
              <a:rPr lang="zh-CN" altLang="zh-CN" sz="2000" dirty="0" smtClean="0"/>
              <a:t>发展</a:t>
            </a:r>
            <a:r>
              <a:rPr lang="zh-CN" altLang="en-US" sz="2000" dirty="0" smtClean="0"/>
              <a:t>。</a:t>
            </a:r>
            <a:endParaRPr lang="en-US" altLang="zh-CN" sz="2000" dirty="0" smtClean="0"/>
          </a:p>
          <a:p>
            <a:pPr>
              <a:lnSpc>
                <a:spcPct val="150000"/>
              </a:lnSpc>
              <a:spcBef>
                <a:spcPct val="0"/>
              </a:spcBef>
              <a:buNone/>
            </a:pPr>
            <a:r>
              <a:rPr lang="en-US" altLang="zh-CN" sz="2000" dirty="0" smtClean="0"/>
              <a:t>6</a:t>
            </a:r>
            <a:r>
              <a:rPr lang="zh-CN" altLang="en-US" sz="2000" dirty="0" smtClean="0"/>
              <a:t>、</a:t>
            </a:r>
            <a:r>
              <a:rPr lang="zh-CN" altLang="zh-CN" sz="2000" dirty="0" smtClean="0"/>
              <a:t>坚持</a:t>
            </a:r>
            <a:r>
              <a:rPr lang="zh-CN" altLang="zh-CN" sz="2000" dirty="0"/>
              <a:t>人与自然和谐</a:t>
            </a:r>
            <a:r>
              <a:rPr lang="zh-CN" altLang="zh-CN" sz="2000" dirty="0" smtClean="0"/>
              <a:t>共生</a:t>
            </a:r>
            <a:r>
              <a:rPr lang="zh-CN" altLang="en-US" sz="2000" dirty="0" smtClean="0"/>
              <a:t>。</a:t>
            </a:r>
            <a:endParaRPr lang="en-US" altLang="zh-CN" sz="2000" dirty="0" smtClean="0"/>
          </a:p>
          <a:p>
            <a:pPr>
              <a:lnSpc>
                <a:spcPct val="150000"/>
              </a:lnSpc>
              <a:spcBef>
                <a:spcPct val="0"/>
              </a:spcBef>
              <a:buNone/>
            </a:pPr>
            <a:r>
              <a:rPr lang="en-US" altLang="zh-CN" sz="2000" dirty="0" smtClean="0"/>
              <a:t>7</a:t>
            </a:r>
            <a:r>
              <a:rPr lang="zh-CN" altLang="en-US" sz="2000" dirty="0" smtClean="0"/>
              <a:t>、</a:t>
            </a:r>
            <a:r>
              <a:rPr lang="zh-CN" altLang="zh-CN" sz="2000" dirty="0" smtClean="0"/>
              <a:t>坚持</a:t>
            </a:r>
            <a:r>
              <a:rPr lang="zh-CN" altLang="zh-CN" sz="2000" dirty="0"/>
              <a:t>因地制宜、循序渐进。</a:t>
            </a:r>
            <a:endParaRPr lang="zh-CN" altLang="en-US" sz="2000" dirty="0">
              <a:sym typeface="微软雅黑" pitchFamily="34" charset="-122"/>
            </a:endParaRPr>
          </a:p>
        </p:txBody>
      </p:sp>
      <p:sp>
        <p:nvSpPr>
          <p:cNvPr id="73" name="Freeform 5"/>
          <p:cNvSpPr>
            <a:spLocks/>
          </p:cNvSpPr>
          <p:nvPr/>
        </p:nvSpPr>
        <p:spPr bwMode="auto">
          <a:xfrm>
            <a:off x="6938155" y="2397487"/>
            <a:ext cx="1845725" cy="3371817"/>
          </a:xfrm>
          <a:custGeom>
            <a:avLst/>
            <a:gdLst/>
            <a:ahLst/>
            <a:cxnLst>
              <a:cxn ang="0">
                <a:pos x="173" y="908"/>
              </a:cxn>
              <a:cxn ang="0">
                <a:pos x="187" y="613"/>
              </a:cxn>
              <a:cxn ang="0">
                <a:pos x="0" y="357"/>
              </a:cxn>
              <a:cxn ang="0">
                <a:pos x="0" y="357"/>
              </a:cxn>
              <a:cxn ang="0">
                <a:pos x="203" y="547"/>
              </a:cxn>
              <a:cxn ang="0">
                <a:pos x="230" y="0"/>
              </a:cxn>
              <a:cxn ang="0">
                <a:pos x="255" y="237"/>
              </a:cxn>
              <a:cxn ang="0">
                <a:pos x="271" y="439"/>
              </a:cxn>
              <a:cxn ang="0">
                <a:pos x="496" y="295"/>
              </a:cxn>
              <a:cxn ang="0">
                <a:pos x="496" y="295"/>
              </a:cxn>
              <a:cxn ang="0">
                <a:pos x="291" y="500"/>
              </a:cxn>
              <a:cxn ang="0">
                <a:pos x="282" y="660"/>
              </a:cxn>
              <a:cxn ang="0">
                <a:pos x="307" y="905"/>
              </a:cxn>
              <a:cxn ang="0">
                <a:pos x="173" y="908"/>
              </a:cxn>
            </a:cxnLst>
            <a:rect l="0" t="0" r="r" b="b"/>
            <a:pathLst>
              <a:path w="496" h="908">
                <a:moveTo>
                  <a:pt x="173" y="908"/>
                </a:moveTo>
                <a:cubicBezTo>
                  <a:pt x="173" y="908"/>
                  <a:pt x="208" y="680"/>
                  <a:pt x="187" y="613"/>
                </a:cubicBezTo>
                <a:cubicBezTo>
                  <a:pt x="0" y="357"/>
                  <a:pt x="0" y="357"/>
                  <a:pt x="0" y="357"/>
                </a:cubicBezTo>
                <a:cubicBezTo>
                  <a:pt x="0" y="357"/>
                  <a:pt x="0" y="357"/>
                  <a:pt x="0" y="357"/>
                </a:cubicBezTo>
                <a:cubicBezTo>
                  <a:pt x="203" y="547"/>
                  <a:pt x="203" y="547"/>
                  <a:pt x="203" y="547"/>
                </a:cubicBezTo>
                <a:cubicBezTo>
                  <a:pt x="230" y="0"/>
                  <a:pt x="230" y="0"/>
                  <a:pt x="230" y="0"/>
                </a:cubicBezTo>
                <a:cubicBezTo>
                  <a:pt x="255" y="237"/>
                  <a:pt x="255" y="237"/>
                  <a:pt x="255" y="237"/>
                </a:cubicBezTo>
                <a:cubicBezTo>
                  <a:pt x="271" y="439"/>
                  <a:pt x="271" y="439"/>
                  <a:pt x="271" y="439"/>
                </a:cubicBezTo>
                <a:cubicBezTo>
                  <a:pt x="496" y="295"/>
                  <a:pt x="496" y="295"/>
                  <a:pt x="496" y="295"/>
                </a:cubicBezTo>
                <a:cubicBezTo>
                  <a:pt x="496" y="295"/>
                  <a:pt x="496" y="295"/>
                  <a:pt x="496" y="295"/>
                </a:cubicBezTo>
                <a:cubicBezTo>
                  <a:pt x="291" y="500"/>
                  <a:pt x="291" y="500"/>
                  <a:pt x="291" y="500"/>
                </a:cubicBezTo>
                <a:cubicBezTo>
                  <a:pt x="291" y="500"/>
                  <a:pt x="268" y="500"/>
                  <a:pt x="282" y="660"/>
                </a:cubicBezTo>
                <a:cubicBezTo>
                  <a:pt x="295" y="819"/>
                  <a:pt x="307" y="905"/>
                  <a:pt x="307" y="905"/>
                </a:cubicBezTo>
                <a:lnTo>
                  <a:pt x="173" y="908"/>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556">
              <a:latin typeface="微软雅黑" panose="020B0503020204020204" pitchFamily="34" charset="-122"/>
              <a:ea typeface="微软雅黑" panose="020B0503020204020204" pitchFamily="34" charset="-122"/>
            </a:endParaRPr>
          </a:p>
        </p:txBody>
      </p:sp>
      <p:grpSp>
        <p:nvGrpSpPr>
          <p:cNvPr id="74" name="组合 73"/>
          <p:cNvGrpSpPr/>
          <p:nvPr/>
        </p:nvGrpSpPr>
        <p:grpSpPr>
          <a:xfrm>
            <a:off x="8475492" y="1821181"/>
            <a:ext cx="1113973" cy="1113971"/>
            <a:chOff x="6710476" y="1888212"/>
            <a:chExt cx="1113973" cy="1113971"/>
          </a:xfrm>
          <a:solidFill>
            <a:srgbClr val="FFE22C"/>
          </a:solidFill>
        </p:grpSpPr>
        <p:sp>
          <p:nvSpPr>
            <p:cNvPr id="75" name="Oval 13"/>
            <p:cNvSpPr/>
            <p:nvPr/>
          </p:nvSpPr>
          <p:spPr>
            <a:xfrm>
              <a:off x="6710476" y="1888212"/>
              <a:ext cx="1113973" cy="1113971"/>
            </a:xfrm>
            <a:prstGeom prst="ellipse">
              <a:avLst/>
            </a:prstGeom>
            <a:solidFill>
              <a:schemeClr val="bg1"/>
            </a:solidFill>
            <a:ln w="38100">
              <a:solidFill>
                <a:srgbClr val="FFE22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accent1"/>
                </a:solidFill>
                <a:latin typeface="微软雅黑" panose="020B0503020204020204" pitchFamily="34" charset="-122"/>
                <a:ea typeface="微软雅黑" panose="020B0503020204020204" pitchFamily="34" charset="-122"/>
              </a:endParaRPr>
            </a:p>
          </p:txBody>
        </p:sp>
        <p:grpSp>
          <p:nvGrpSpPr>
            <p:cNvPr id="76" name="Group 55"/>
            <p:cNvGrpSpPr/>
            <p:nvPr/>
          </p:nvGrpSpPr>
          <p:grpSpPr>
            <a:xfrm>
              <a:off x="7004202" y="2137989"/>
              <a:ext cx="526521" cy="518164"/>
              <a:chOff x="1587575" y="2265358"/>
              <a:chExt cx="314468" cy="309477"/>
            </a:xfrm>
            <a:grpFill/>
          </p:grpSpPr>
          <p:sp>
            <p:nvSpPr>
              <p:cNvPr id="77" name="Freeform 59"/>
              <p:cNvSpPr>
                <a:spLocks noEditPoints="1"/>
              </p:cNvSpPr>
              <p:nvPr/>
            </p:nvSpPr>
            <p:spPr bwMode="auto">
              <a:xfrm>
                <a:off x="1587575" y="2265358"/>
                <a:ext cx="314468" cy="309477"/>
              </a:xfrm>
              <a:custGeom>
                <a:avLst/>
                <a:gdLst>
                  <a:gd name="T0" fmla="*/ 82 w 95"/>
                  <a:gd name="T1" fmla="*/ 57 h 93"/>
                  <a:gd name="T2" fmla="*/ 95 w 95"/>
                  <a:gd name="T3" fmla="*/ 51 h 93"/>
                  <a:gd name="T4" fmla="*/ 95 w 95"/>
                  <a:gd name="T5" fmla="*/ 41 h 93"/>
                  <a:gd name="T6" fmla="*/ 82 w 95"/>
                  <a:gd name="T7" fmla="*/ 36 h 93"/>
                  <a:gd name="T8" fmla="*/ 80 w 95"/>
                  <a:gd name="T9" fmla="*/ 30 h 93"/>
                  <a:gd name="T10" fmla="*/ 85 w 95"/>
                  <a:gd name="T11" fmla="*/ 17 h 93"/>
                  <a:gd name="T12" fmla="*/ 77 w 95"/>
                  <a:gd name="T13" fmla="*/ 10 h 93"/>
                  <a:gd name="T14" fmla="*/ 64 w 95"/>
                  <a:gd name="T15" fmla="*/ 15 h 93"/>
                  <a:gd name="T16" fmla="*/ 59 w 95"/>
                  <a:gd name="T17" fmla="*/ 13 h 93"/>
                  <a:gd name="T18" fmla="*/ 53 w 95"/>
                  <a:gd name="T19" fmla="*/ 0 h 93"/>
                  <a:gd name="T20" fmla="*/ 42 w 95"/>
                  <a:gd name="T21" fmla="*/ 0 h 93"/>
                  <a:gd name="T22" fmla="*/ 37 w 95"/>
                  <a:gd name="T23" fmla="*/ 13 h 93"/>
                  <a:gd name="T24" fmla="*/ 31 w 95"/>
                  <a:gd name="T25" fmla="*/ 15 h 93"/>
                  <a:gd name="T26" fmla="*/ 18 w 95"/>
                  <a:gd name="T27" fmla="*/ 10 h 93"/>
                  <a:gd name="T28" fmla="*/ 10 w 95"/>
                  <a:gd name="T29" fmla="*/ 17 h 93"/>
                  <a:gd name="T30" fmla="*/ 16 w 95"/>
                  <a:gd name="T31" fmla="*/ 30 h 93"/>
                  <a:gd name="T32" fmla="*/ 13 w 95"/>
                  <a:gd name="T33" fmla="*/ 36 h 93"/>
                  <a:gd name="T34" fmla="*/ 0 w 95"/>
                  <a:gd name="T35" fmla="*/ 41 h 93"/>
                  <a:gd name="T36" fmla="*/ 0 w 95"/>
                  <a:gd name="T37" fmla="*/ 52 h 93"/>
                  <a:gd name="T38" fmla="*/ 13 w 95"/>
                  <a:gd name="T39" fmla="*/ 57 h 93"/>
                  <a:gd name="T40" fmla="*/ 16 w 95"/>
                  <a:gd name="T41" fmla="*/ 63 h 93"/>
                  <a:gd name="T42" fmla="*/ 11 w 95"/>
                  <a:gd name="T43" fmla="*/ 76 h 93"/>
                  <a:gd name="T44" fmla="*/ 18 w 95"/>
                  <a:gd name="T45" fmla="*/ 83 h 93"/>
                  <a:gd name="T46" fmla="*/ 31 w 95"/>
                  <a:gd name="T47" fmla="*/ 78 h 93"/>
                  <a:gd name="T48" fmla="*/ 37 w 95"/>
                  <a:gd name="T49" fmla="*/ 80 h 93"/>
                  <a:gd name="T50" fmla="*/ 43 w 95"/>
                  <a:gd name="T51" fmla="*/ 93 h 93"/>
                  <a:gd name="T52" fmla="*/ 53 w 95"/>
                  <a:gd name="T53" fmla="*/ 93 h 93"/>
                  <a:gd name="T54" fmla="*/ 59 w 95"/>
                  <a:gd name="T55" fmla="*/ 80 h 93"/>
                  <a:gd name="T56" fmla="*/ 64 w 95"/>
                  <a:gd name="T57" fmla="*/ 78 h 93"/>
                  <a:gd name="T58" fmla="*/ 78 w 95"/>
                  <a:gd name="T59" fmla="*/ 83 h 93"/>
                  <a:gd name="T60" fmla="*/ 85 w 95"/>
                  <a:gd name="T61" fmla="*/ 75 h 93"/>
                  <a:gd name="T62" fmla="*/ 80 w 95"/>
                  <a:gd name="T63" fmla="*/ 63 h 93"/>
                  <a:gd name="T64" fmla="*/ 82 w 95"/>
                  <a:gd name="T65" fmla="*/ 57 h 93"/>
                  <a:gd name="T66" fmla="*/ 48 w 95"/>
                  <a:gd name="T67" fmla="*/ 61 h 93"/>
                  <a:gd name="T68" fmla="*/ 33 w 95"/>
                  <a:gd name="T69" fmla="*/ 46 h 93"/>
                  <a:gd name="T70" fmla="*/ 48 w 95"/>
                  <a:gd name="T71" fmla="*/ 32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6"/>
                      <a:pt x="82" y="36"/>
                    </a:cubicBezTo>
                    <a:cubicBezTo>
                      <a:pt x="80" y="30"/>
                      <a:pt x="80" y="30"/>
                      <a:pt x="80" y="30"/>
                    </a:cubicBezTo>
                    <a:cubicBezTo>
                      <a:pt x="80" y="30"/>
                      <a:pt x="85" y="17"/>
                      <a:pt x="85" y="17"/>
                    </a:cubicBezTo>
                    <a:cubicBezTo>
                      <a:pt x="77" y="10"/>
                      <a:pt x="77" y="10"/>
                      <a:pt x="77" y="10"/>
                    </a:cubicBezTo>
                    <a:cubicBezTo>
                      <a:pt x="77" y="9"/>
                      <a:pt x="64" y="15"/>
                      <a:pt x="64" y="15"/>
                    </a:cubicBezTo>
                    <a:cubicBezTo>
                      <a:pt x="59" y="13"/>
                      <a:pt x="59" y="13"/>
                      <a:pt x="59" y="13"/>
                    </a:cubicBezTo>
                    <a:cubicBezTo>
                      <a:pt x="59" y="13"/>
                      <a:pt x="53" y="0"/>
                      <a:pt x="53" y="0"/>
                    </a:cubicBezTo>
                    <a:cubicBezTo>
                      <a:pt x="42" y="0"/>
                      <a:pt x="42" y="0"/>
                      <a:pt x="42" y="0"/>
                    </a:cubicBezTo>
                    <a:cubicBezTo>
                      <a:pt x="42" y="0"/>
                      <a:pt x="37" y="13"/>
                      <a:pt x="37" y="13"/>
                    </a:cubicBezTo>
                    <a:cubicBezTo>
                      <a:pt x="31" y="15"/>
                      <a:pt x="31" y="15"/>
                      <a:pt x="31" y="15"/>
                    </a:cubicBezTo>
                    <a:cubicBezTo>
                      <a:pt x="31" y="15"/>
                      <a:pt x="18" y="10"/>
                      <a:pt x="18" y="10"/>
                    </a:cubicBezTo>
                    <a:cubicBezTo>
                      <a:pt x="10" y="17"/>
                      <a:pt x="10" y="17"/>
                      <a:pt x="10" y="17"/>
                    </a:cubicBezTo>
                    <a:cubicBezTo>
                      <a:pt x="10" y="18"/>
                      <a:pt x="16" y="30"/>
                      <a:pt x="16" y="30"/>
                    </a:cubicBezTo>
                    <a:cubicBezTo>
                      <a:pt x="13" y="36"/>
                      <a:pt x="13" y="36"/>
                      <a:pt x="13" y="36"/>
                    </a:cubicBezTo>
                    <a:cubicBezTo>
                      <a:pt x="13" y="36"/>
                      <a:pt x="0" y="41"/>
                      <a:pt x="0" y="41"/>
                    </a:cubicBezTo>
                    <a:cubicBezTo>
                      <a:pt x="0" y="52"/>
                      <a:pt x="0" y="52"/>
                      <a:pt x="0" y="52"/>
                    </a:cubicBezTo>
                    <a:cubicBezTo>
                      <a:pt x="0" y="52"/>
                      <a:pt x="13" y="57"/>
                      <a:pt x="13" y="57"/>
                    </a:cubicBezTo>
                    <a:cubicBezTo>
                      <a:pt x="16" y="63"/>
                      <a:pt x="16" y="63"/>
                      <a:pt x="16" y="63"/>
                    </a:cubicBezTo>
                    <a:cubicBezTo>
                      <a:pt x="16" y="63"/>
                      <a:pt x="10" y="75"/>
                      <a:pt x="11" y="76"/>
                    </a:cubicBezTo>
                    <a:cubicBezTo>
                      <a:pt x="18" y="83"/>
                      <a:pt x="18" y="83"/>
                      <a:pt x="18" y="83"/>
                    </a:cubicBezTo>
                    <a:cubicBezTo>
                      <a:pt x="19" y="84"/>
                      <a:pt x="31" y="78"/>
                      <a:pt x="31" y="78"/>
                    </a:cubicBezTo>
                    <a:cubicBezTo>
                      <a:pt x="37" y="80"/>
                      <a:pt x="37" y="80"/>
                      <a:pt x="37" y="80"/>
                    </a:cubicBezTo>
                    <a:cubicBezTo>
                      <a:pt x="37" y="80"/>
                      <a:pt x="42" y="93"/>
                      <a:pt x="43" y="93"/>
                    </a:cubicBezTo>
                    <a:cubicBezTo>
                      <a:pt x="53" y="93"/>
                      <a:pt x="53" y="93"/>
                      <a:pt x="53" y="93"/>
                    </a:cubicBezTo>
                    <a:cubicBezTo>
                      <a:pt x="54" y="93"/>
                      <a:pt x="59" y="80"/>
                      <a:pt x="59" y="80"/>
                    </a:cubicBezTo>
                    <a:cubicBezTo>
                      <a:pt x="64" y="78"/>
                      <a:pt x="64" y="78"/>
                      <a:pt x="64" y="78"/>
                    </a:cubicBezTo>
                    <a:cubicBezTo>
                      <a:pt x="64" y="78"/>
                      <a:pt x="77" y="83"/>
                      <a:pt x="78" y="83"/>
                    </a:cubicBezTo>
                    <a:cubicBezTo>
                      <a:pt x="85" y="75"/>
                      <a:pt x="85" y="75"/>
                      <a:pt x="85" y="75"/>
                    </a:cubicBezTo>
                    <a:cubicBezTo>
                      <a:pt x="86" y="75"/>
                      <a:pt x="80" y="63"/>
                      <a:pt x="80" y="63"/>
                    </a:cubicBezTo>
                    <a:lnTo>
                      <a:pt x="82" y="57"/>
                    </a:lnTo>
                    <a:close/>
                    <a:moveTo>
                      <a:pt x="48" y="61"/>
                    </a:moveTo>
                    <a:cubicBezTo>
                      <a:pt x="39" y="61"/>
                      <a:pt x="33" y="55"/>
                      <a:pt x="33" y="46"/>
                    </a:cubicBezTo>
                    <a:cubicBezTo>
                      <a:pt x="33" y="38"/>
                      <a:pt x="39" y="32"/>
                      <a:pt x="48" y="32"/>
                    </a:cubicBezTo>
                    <a:cubicBezTo>
                      <a:pt x="56" y="32"/>
                      <a:pt x="63" y="38"/>
                      <a:pt x="63" y="46"/>
                    </a:cubicBezTo>
                    <a:cubicBezTo>
                      <a:pt x="63" y="55"/>
                      <a:pt x="56" y="61"/>
                      <a:pt x="48"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533">
                  <a:latin typeface="微软雅黑" panose="020B0503020204020204" pitchFamily="34" charset="-122"/>
                  <a:ea typeface="微软雅黑" panose="020B0503020204020204" pitchFamily="34" charset="-122"/>
                </a:endParaRPr>
              </a:p>
            </p:txBody>
          </p:sp>
          <p:sp>
            <p:nvSpPr>
              <p:cNvPr id="78" name="Oval 60"/>
              <p:cNvSpPr>
                <a:spLocks noChangeArrowheads="1"/>
              </p:cNvSpPr>
              <p:nvPr/>
            </p:nvSpPr>
            <p:spPr bwMode="auto">
              <a:xfrm>
                <a:off x="1712364" y="2387652"/>
                <a:ext cx="64890" cy="623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533">
                  <a:latin typeface="微软雅黑" panose="020B0503020204020204" pitchFamily="34" charset="-122"/>
                  <a:ea typeface="微软雅黑" panose="020B0503020204020204" pitchFamily="34" charset="-122"/>
                </a:endParaRPr>
              </a:p>
            </p:txBody>
          </p:sp>
        </p:grpSp>
      </p:grpSp>
      <p:grpSp>
        <p:nvGrpSpPr>
          <p:cNvPr id="79" name="组合 78"/>
          <p:cNvGrpSpPr/>
          <p:nvPr/>
        </p:nvGrpSpPr>
        <p:grpSpPr>
          <a:xfrm>
            <a:off x="6132568" y="1821181"/>
            <a:ext cx="1113973" cy="1113971"/>
            <a:chOff x="4367552" y="1888212"/>
            <a:chExt cx="1113973" cy="1113971"/>
          </a:xfrm>
          <a:solidFill>
            <a:srgbClr val="A3C718"/>
          </a:solidFill>
        </p:grpSpPr>
        <p:sp>
          <p:nvSpPr>
            <p:cNvPr id="80" name="Oval 14"/>
            <p:cNvSpPr/>
            <p:nvPr/>
          </p:nvSpPr>
          <p:spPr>
            <a:xfrm>
              <a:off x="4367552" y="1888212"/>
              <a:ext cx="1113973" cy="1113971"/>
            </a:xfrm>
            <a:prstGeom prst="ellipse">
              <a:avLst/>
            </a:prstGeom>
            <a:solidFill>
              <a:schemeClr val="bg1"/>
            </a:solidFill>
            <a:ln w="38100">
              <a:solidFill>
                <a:srgbClr val="A3C71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accent1"/>
                </a:solidFill>
                <a:latin typeface="微软雅黑" panose="020B0503020204020204" pitchFamily="34" charset="-122"/>
                <a:ea typeface="微软雅黑" panose="020B0503020204020204" pitchFamily="34" charset="-122"/>
              </a:endParaRPr>
            </a:p>
          </p:txBody>
        </p:sp>
        <p:sp>
          <p:nvSpPr>
            <p:cNvPr id="81" name="Freeform 62"/>
            <p:cNvSpPr>
              <a:spLocks noEditPoints="1"/>
            </p:cNvSpPr>
            <p:nvPr/>
          </p:nvSpPr>
          <p:spPr bwMode="auto">
            <a:xfrm>
              <a:off x="4764643" y="2181656"/>
              <a:ext cx="319790" cy="430830"/>
            </a:xfrm>
            <a:custGeom>
              <a:avLst/>
              <a:gdLst>
                <a:gd name="T0" fmla="*/ 108 w 108"/>
                <a:gd name="T1" fmla="*/ 145 h 145"/>
                <a:gd name="T2" fmla="*/ 0 w 108"/>
                <a:gd name="T3" fmla="*/ 145 h 145"/>
                <a:gd name="T4" fmla="*/ 0 w 108"/>
                <a:gd name="T5" fmla="*/ 136 h 145"/>
                <a:gd name="T6" fmla="*/ 13 w 108"/>
                <a:gd name="T7" fmla="*/ 125 h 145"/>
                <a:gd name="T8" fmla="*/ 96 w 108"/>
                <a:gd name="T9" fmla="*/ 125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2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8 w 108"/>
                <a:gd name="T35" fmla="*/ 12 h 145"/>
                <a:gd name="T36" fmla="*/ 60 w 108"/>
                <a:gd name="T37" fmla="*/ 12 h 145"/>
                <a:gd name="T38" fmla="*/ 67 w 108"/>
                <a:gd name="T39" fmla="*/ 37 h 145"/>
                <a:gd name="T40" fmla="*/ 41 w 108"/>
                <a:gd name="T41" fmla="*/ 37 h 145"/>
                <a:gd name="T42" fmla="*/ 48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6"/>
                    <a:pt x="0" y="136"/>
                    <a:pt x="0" y="136"/>
                  </a:cubicBezTo>
                  <a:cubicBezTo>
                    <a:pt x="13" y="125"/>
                    <a:pt x="13" y="125"/>
                    <a:pt x="13" y="125"/>
                  </a:cubicBezTo>
                  <a:cubicBezTo>
                    <a:pt x="96" y="125"/>
                    <a:pt x="96" y="125"/>
                    <a:pt x="96" y="125"/>
                  </a:cubicBezTo>
                  <a:cubicBezTo>
                    <a:pt x="108" y="135"/>
                    <a:pt x="108" y="135"/>
                    <a:pt x="108" y="135"/>
                  </a:cubicBezTo>
                  <a:lnTo>
                    <a:pt x="108" y="145"/>
                  </a:lnTo>
                  <a:close/>
                  <a:moveTo>
                    <a:pt x="16" y="116"/>
                  </a:moveTo>
                  <a:cubicBezTo>
                    <a:pt x="24" y="91"/>
                    <a:pt x="24" y="91"/>
                    <a:pt x="24" y="91"/>
                  </a:cubicBezTo>
                  <a:cubicBezTo>
                    <a:pt x="85" y="91"/>
                    <a:pt x="85" y="91"/>
                    <a:pt x="85" y="91"/>
                  </a:cubicBezTo>
                  <a:cubicBezTo>
                    <a:pt x="92" y="116"/>
                    <a:pt x="92" y="116"/>
                    <a:pt x="92"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8" y="12"/>
                  </a:moveTo>
                  <a:cubicBezTo>
                    <a:pt x="48" y="12"/>
                    <a:pt x="54" y="0"/>
                    <a:pt x="60" y="12"/>
                  </a:cubicBezTo>
                  <a:cubicBezTo>
                    <a:pt x="67" y="37"/>
                    <a:pt x="67" y="37"/>
                    <a:pt x="67" y="37"/>
                  </a:cubicBezTo>
                  <a:cubicBezTo>
                    <a:pt x="41" y="37"/>
                    <a:pt x="41" y="37"/>
                    <a:pt x="41" y="37"/>
                  </a:cubicBezTo>
                  <a:lnTo>
                    <a:pt x="48" y="12"/>
                  </a:lnTo>
                  <a:close/>
                </a:path>
              </a:pathLst>
            </a:custGeom>
            <a:grpFill/>
            <a:ln>
              <a:noFill/>
            </a:ln>
          </p:spPr>
          <p:txBody>
            <a:bodyPr vert="horz" wrap="square" lIns="121920" tIns="60960" rIns="121920" bIns="60960" numCol="1" anchor="t" anchorCtr="0" compatLnSpc="1">
              <a:prstTxWarp prst="textNoShape">
                <a:avLst/>
              </a:prstTxWarp>
            </a:bodyPr>
            <a:lstStyle/>
            <a:p>
              <a:endParaRPr lang="en-US" sz="3200">
                <a:latin typeface="微软雅黑" panose="020B0503020204020204" pitchFamily="34" charset="-122"/>
                <a:ea typeface="微软雅黑" panose="020B0503020204020204" pitchFamily="34" charset="-122"/>
              </a:endParaRPr>
            </a:p>
          </p:txBody>
        </p:sp>
      </p:grpSp>
      <p:grpSp>
        <p:nvGrpSpPr>
          <p:cNvPr id="82" name="组合 81"/>
          <p:cNvGrpSpPr/>
          <p:nvPr/>
        </p:nvGrpSpPr>
        <p:grpSpPr>
          <a:xfrm>
            <a:off x="6918253" y="1304104"/>
            <a:ext cx="1788893" cy="1788891"/>
            <a:chOff x="5173139" y="1322888"/>
            <a:chExt cx="1788893" cy="1788891"/>
          </a:xfrm>
          <a:solidFill>
            <a:srgbClr val="FF3BBE"/>
          </a:solidFill>
        </p:grpSpPr>
        <p:sp>
          <p:nvSpPr>
            <p:cNvPr id="83" name="Oval 11"/>
            <p:cNvSpPr/>
            <p:nvPr/>
          </p:nvSpPr>
          <p:spPr>
            <a:xfrm>
              <a:off x="5173139" y="1322888"/>
              <a:ext cx="1788893" cy="1788891"/>
            </a:xfrm>
            <a:prstGeom prst="ellipse">
              <a:avLst/>
            </a:prstGeom>
            <a:solidFill>
              <a:schemeClr val="bg1"/>
            </a:solidFill>
            <a:ln w="38100" cmpd="sng">
              <a:solidFill>
                <a:srgbClr val="FF3BB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微软雅黑" panose="020B0503020204020204" pitchFamily="34" charset="-122"/>
                <a:ea typeface="微软雅黑" panose="020B0503020204020204" pitchFamily="34" charset="-122"/>
              </a:endParaRPr>
            </a:p>
          </p:txBody>
        </p:sp>
        <p:grpSp>
          <p:nvGrpSpPr>
            <p:cNvPr id="84" name="Group 47"/>
            <p:cNvGrpSpPr/>
            <p:nvPr/>
          </p:nvGrpSpPr>
          <p:grpSpPr>
            <a:xfrm>
              <a:off x="5744854" y="1812677"/>
              <a:ext cx="645463" cy="809312"/>
              <a:chOff x="5106627" y="2260366"/>
              <a:chExt cx="324452" cy="406813"/>
            </a:xfrm>
            <a:grpFill/>
          </p:grpSpPr>
          <p:sp>
            <p:nvSpPr>
              <p:cNvPr id="85" name="Freeform 80"/>
              <p:cNvSpPr>
                <a:spLocks/>
              </p:cNvSpPr>
              <p:nvPr/>
            </p:nvSpPr>
            <p:spPr bwMode="auto">
              <a:xfrm>
                <a:off x="5106627" y="2430079"/>
                <a:ext cx="324452" cy="134772"/>
              </a:xfrm>
              <a:custGeom>
                <a:avLst/>
                <a:gdLst>
                  <a:gd name="T0" fmla="*/ 49 w 98"/>
                  <a:gd name="T1" fmla="*/ 16 h 40"/>
                  <a:gd name="T2" fmla="*/ 2 w 98"/>
                  <a:gd name="T3" fmla="*/ 0 h 40"/>
                  <a:gd name="T4" fmla="*/ 0 w 98"/>
                  <a:gd name="T5" fmla="*/ 5 h 40"/>
                  <a:gd name="T6" fmla="*/ 0 w 98"/>
                  <a:gd name="T7" fmla="*/ 20 h 40"/>
                  <a:gd name="T8" fmla="*/ 49 w 98"/>
                  <a:gd name="T9" fmla="*/ 40 h 40"/>
                  <a:gd name="T10" fmla="*/ 98 w 98"/>
                  <a:gd name="T11" fmla="*/ 20 h 40"/>
                  <a:gd name="T12" fmla="*/ 98 w 98"/>
                  <a:gd name="T13" fmla="*/ 5 h 40"/>
                  <a:gd name="T14" fmla="*/ 96 w 98"/>
                  <a:gd name="T15" fmla="*/ 0 h 40"/>
                  <a:gd name="T16" fmla="*/ 49 w 98"/>
                  <a:gd name="T17"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6"/>
                    </a:moveTo>
                    <a:cubicBezTo>
                      <a:pt x="26" y="16"/>
                      <a:pt x="7" y="9"/>
                      <a:pt x="2" y="0"/>
                    </a:cubicBezTo>
                    <a:cubicBezTo>
                      <a:pt x="1" y="2"/>
                      <a:pt x="0" y="3"/>
                      <a:pt x="0" y="5"/>
                    </a:cubicBezTo>
                    <a:cubicBezTo>
                      <a:pt x="0" y="20"/>
                      <a:pt x="0" y="20"/>
                      <a:pt x="0" y="20"/>
                    </a:cubicBezTo>
                    <a:cubicBezTo>
                      <a:pt x="0" y="31"/>
                      <a:pt x="22" y="40"/>
                      <a:pt x="49" y="40"/>
                    </a:cubicBezTo>
                    <a:cubicBezTo>
                      <a:pt x="76" y="40"/>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533">
                  <a:latin typeface="微软雅黑" panose="020B0503020204020204" pitchFamily="34" charset="-122"/>
                  <a:ea typeface="微软雅黑" panose="020B0503020204020204" pitchFamily="34" charset="-122"/>
                </a:endParaRPr>
              </a:p>
            </p:txBody>
          </p:sp>
          <p:sp>
            <p:nvSpPr>
              <p:cNvPr id="86" name="Freeform 81"/>
              <p:cNvSpPr>
                <a:spLocks/>
              </p:cNvSpPr>
              <p:nvPr/>
            </p:nvSpPr>
            <p:spPr bwMode="auto">
              <a:xfrm>
                <a:off x="5106627" y="2534902"/>
                <a:ext cx="324452" cy="132277"/>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533">
                  <a:latin typeface="微软雅黑" panose="020B0503020204020204" pitchFamily="34" charset="-122"/>
                  <a:ea typeface="微软雅黑" panose="020B0503020204020204" pitchFamily="34" charset="-122"/>
                </a:endParaRPr>
              </a:p>
            </p:txBody>
          </p:sp>
          <p:sp>
            <p:nvSpPr>
              <p:cNvPr id="87" name="Freeform 82"/>
              <p:cNvSpPr>
                <a:spLocks/>
              </p:cNvSpPr>
              <p:nvPr/>
            </p:nvSpPr>
            <p:spPr bwMode="auto">
              <a:xfrm>
                <a:off x="5106627" y="2330248"/>
                <a:ext cx="324452" cy="137269"/>
              </a:xfrm>
              <a:custGeom>
                <a:avLst/>
                <a:gdLst>
                  <a:gd name="T0" fmla="*/ 96 w 98"/>
                  <a:gd name="T1" fmla="*/ 0 h 41"/>
                  <a:gd name="T2" fmla="*/ 49 w 98"/>
                  <a:gd name="T3" fmla="*/ 15 h 41"/>
                  <a:gd name="T4" fmla="*/ 2 w 98"/>
                  <a:gd name="T5" fmla="*/ 0 h 41"/>
                  <a:gd name="T6" fmla="*/ 0 w 98"/>
                  <a:gd name="T7" fmla="*/ 5 h 41"/>
                  <a:gd name="T8" fmla="*/ 0 w 98"/>
                  <a:gd name="T9" fmla="*/ 20 h 41"/>
                  <a:gd name="T10" fmla="*/ 49 w 98"/>
                  <a:gd name="T11" fmla="*/ 41 h 41"/>
                  <a:gd name="T12" fmla="*/ 98 w 98"/>
                  <a:gd name="T13" fmla="*/ 20 h 41"/>
                  <a:gd name="T14" fmla="*/ 98 w 98"/>
                  <a:gd name="T15" fmla="*/ 5 h 41"/>
                  <a:gd name="T16" fmla="*/ 96 w 98"/>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96" y="0"/>
                    </a:moveTo>
                    <a:cubicBezTo>
                      <a:pt x="95" y="9"/>
                      <a:pt x="75" y="15"/>
                      <a:pt x="49" y="15"/>
                    </a:cubicBezTo>
                    <a:cubicBezTo>
                      <a:pt x="24" y="15"/>
                      <a:pt x="3"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533">
                  <a:latin typeface="微软雅黑" panose="020B0503020204020204" pitchFamily="34" charset="-122"/>
                  <a:ea typeface="微软雅黑" panose="020B0503020204020204" pitchFamily="34" charset="-122"/>
                </a:endParaRPr>
              </a:p>
            </p:txBody>
          </p:sp>
          <p:sp>
            <p:nvSpPr>
              <p:cNvPr id="96" name="Oval 83"/>
              <p:cNvSpPr>
                <a:spLocks noChangeArrowheads="1"/>
              </p:cNvSpPr>
              <p:nvPr/>
            </p:nvSpPr>
            <p:spPr bwMode="auto">
              <a:xfrm>
                <a:off x="5111618" y="2260366"/>
                <a:ext cx="316965" cy="10731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533">
                  <a:latin typeface="微软雅黑" panose="020B0503020204020204" pitchFamily="34" charset="-122"/>
                  <a:ea typeface="微软雅黑" panose="020B0503020204020204" pitchFamily="34" charset="-122"/>
                </a:endParaRPr>
              </a:p>
            </p:txBody>
          </p:sp>
        </p:grpSp>
      </p:grpSp>
      <p:grpSp>
        <p:nvGrpSpPr>
          <p:cNvPr id="97" name="组合 96"/>
          <p:cNvGrpSpPr/>
          <p:nvPr/>
        </p:nvGrpSpPr>
        <p:grpSpPr>
          <a:xfrm>
            <a:off x="8104039" y="2689347"/>
            <a:ext cx="1459644" cy="1459644"/>
            <a:chOff x="6339023" y="2756378"/>
            <a:chExt cx="1459644" cy="1459644"/>
          </a:xfrm>
          <a:solidFill>
            <a:srgbClr val="519315"/>
          </a:solidFill>
        </p:grpSpPr>
        <p:sp>
          <p:nvSpPr>
            <p:cNvPr id="98" name="Oval 12"/>
            <p:cNvSpPr/>
            <p:nvPr/>
          </p:nvSpPr>
          <p:spPr>
            <a:xfrm>
              <a:off x="6339023" y="2756378"/>
              <a:ext cx="1459644" cy="1459644"/>
            </a:xfrm>
            <a:prstGeom prst="ellipse">
              <a:avLst/>
            </a:prstGeom>
            <a:solidFill>
              <a:schemeClr val="bg1"/>
            </a:solidFill>
            <a:ln w="38100">
              <a:solidFill>
                <a:srgbClr val="51931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tIns="0" bIns="121920" rtlCol="0" anchor="ctr"/>
            <a:lstStyle/>
            <a:p>
              <a:pPr algn="ctr"/>
              <a:endParaRPr lang="en-US" sz="4267" dirty="0">
                <a:solidFill>
                  <a:schemeClr val="accent1"/>
                </a:solidFill>
                <a:latin typeface="微软雅黑" panose="020B0503020204020204" pitchFamily="34" charset="-122"/>
                <a:ea typeface="微软雅黑" panose="020B0503020204020204" pitchFamily="34" charset="-122"/>
              </a:endParaRPr>
            </a:p>
          </p:txBody>
        </p:sp>
        <p:grpSp>
          <p:nvGrpSpPr>
            <p:cNvPr id="100" name="Group 101"/>
            <p:cNvGrpSpPr/>
            <p:nvPr/>
          </p:nvGrpSpPr>
          <p:grpSpPr>
            <a:xfrm>
              <a:off x="6726845" y="3144200"/>
              <a:ext cx="684000" cy="684000"/>
              <a:chOff x="6352022" y="2360197"/>
              <a:chExt cx="406813" cy="406813"/>
            </a:xfrm>
            <a:grpFill/>
          </p:grpSpPr>
          <p:sp>
            <p:nvSpPr>
              <p:cNvPr id="101" name="Freeform 39"/>
              <p:cNvSpPr>
                <a:spLocks noEditPoints="1"/>
              </p:cNvSpPr>
              <p:nvPr/>
            </p:nvSpPr>
            <p:spPr bwMode="auto">
              <a:xfrm>
                <a:off x="6352022" y="2360197"/>
                <a:ext cx="406813" cy="406813"/>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5 w 122"/>
                  <a:gd name="T11" fmla="*/ 109 h 122"/>
                  <a:gd name="T12" fmla="*/ 65 w 122"/>
                  <a:gd name="T13" fmla="*/ 102 h 122"/>
                  <a:gd name="T14" fmla="*/ 58 w 122"/>
                  <a:gd name="T15" fmla="*/ 102 h 122"/>
                  <a:gd name="T16" fmla="*/ 58 w 122"/>
                  <a:gd name="T17" fmla="*/ 109 h 122"/>
                  <a:gd name="T18" fmla="*/ 30 w 122"/>
                  <a:gd name="T19" fmla="*/ 97 h 122"/>
                  <a:gd name="T20" fmla="*/ 29 w 122"/>
                  <a:gd name="T21" fmla="*/ 97 h 122"/>
                  <a:gd name="T22" fmla="*/ 27 w 122"/>
                  <a:gd name="T23" fmla="*/ 95 h 122"/>
                  <a:gd name="T24" fmla="*/ 25 w 122"/>
                  <a:gd name="T25" fmla="*/ 93 h 122"/>
                  <a:gd name="T26" fmla="*/ 25 w 122"/>
                  <a:gd name="T27" fmla="*/ 92 h 122"/>
                  <a:gd name="T28" fmla="*/ 13 w 122"/>
                  <a:gd name="T29" fmla="*/ 64 h 122"/>
                  <a:gd name="T30" fmla="*/ 20 w 122"/>
                  <a:gd name="T31" fmla="*/ 64 h 122"/>
                  <a:gd name="T32" fmla="*/ 20 w 122"/>
                  <a:gd name="T33" fmla="*/ 57 h 122"/>
                  <a:gd name="T34" fmla="*/ 13 w 122"/>
                  <a:gd name="T35" fmla="*/ 57 h 122"/>
                  <a:gd name="T36" fmla="*/ 58 w 122"/>
                  <a:gd name="T37" fmla="*/ 13 h 122"/>
                  <a:gd name="T38" fmla="*/ 58 w 122"/>
                  <a:gd name="T39" fmla="*/ 20 h 122"/>
                  <a:gd name="T40" fmla="*/ 65 w 122"/>
                  <a:gd name="T41" fmla="*/ 20 h 122"/>
                  <a:gd name="T42" fmla="*/ 65 w 122"/>
                  <a:gd name="T43" fmla="*/ 13 h 122"/>
                  <a:gd name="T44" fmla="*/ 83 w 122"/>
                  <a:gd name="T45" fmla="*/ 18 h 122"/>
                  <a:gd name="T46" fmla="*/ 83 w 122"/>
                  <a:gd name="T47" fmla="*/ 18 h 122"/>
                  <a:gd name="T48" fmla="*/ 87 w 122"/>
                  <a:gd name="T49" fmla="*/ 20 h 122"/>
                  <a:gd name="T50" fmla="*/ 88 w 122"/>
                  <a:gd name="T51" fmla="*/ 21 h 122"/>
                  <a:gd name="T52" fmla="*/ 90 w 122"/>
                  <a:gd name="T53" fmla="*/ 23 h 122"/>
                  <a:gd name="T54" fmla="*/ 91 w 122"/>
                  <a:gd name="T55" fmla="*/ 24 h 122"/>
                  <a:gd name="T56" fmla="*/ 94 w 122"/>
                  <a:gd name="T57" fmla="*/ 25 h 122"/>
                  <a:gd name="T58" fmla="*/ 95 w 122"/>
                  <a:gd name="T59" fmla="*/ 27 h 122"/>
                  <a:gd name="T60" fmla="*/ 97 w 122"/>
                  <a:gd name="T61" fmla="*/ 28 h 122"/>
                  <a:gd name="T62" fmla="*/ 98 w 122"/>
                  <a:gd name="T63" fmla="*/ 31 h 122"/>
                  <a:gd name="T64" fmla="*/ 99 w 122"/>
                  <a:gd name="T65" fmla="*/ 32 h 122"/>
                  <a:gd name="T66" fmla="*/ 101 w 122"/>
                  <a:gd name="T67" fmla="*/ 34 h 122"/>
                  <a:gd name="T68" fmla="*/ 102 w 122"/>
                  <a:gd name="T69" fmla="*/ 35 h 122"/>
                  <a:gd name="T70" fmla="*/ 104 w 122"/>
                  <a:gd name="T71" fmla="*/ 39 h 122"/>
                  <a:gd name="T72" fmla="*/ 104 w 122"/>
                  <a:gd name="T73" fmla="*/ 39 h 122"/>
                  <a:gd name="T74" fmla="*/ 109 w 122"/>
                  <a:gd name="T75" fmla="*/ 57 h 122"/>
                  <a:gd name="T76" fmla="*/ 102 w 122"/>
                  <a:gd name="T77" fmla="*/ 57 h 122"/>
                  <a:gd name="T78" fmla="*/ 102 w 122"/>
                  <a:gd name="T79" fmla="*/ 64 h 122"/>
                  <a:gd name="T80" fmla="*/ 109 w 122"/>
                  <a:gd name="T81" fmla="*/ 64 h 122"/>
                  <a:gd name="T82" fmla="*/ 65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5" y="122"/>
                      <a:pt x="122" y="95"/>
                      <a:pt x="122" y="61"/>
                    </a:cubicBezTo>
                    <a:cubicBezTo>
                      <a:pt x="122" y="27"/>
                      <a:pt x="95" y="0"/>
                      <a:pt x="61" y="0"/>
                    </a:cubicBezTo>
                    <a:close/>
                    <a:moveTo>
                      <a:pt x="65" y="109"/>
                    </a:moveTo>
                    <a:cubicBezTo>
                      <a:pt x="65" y="102"/>
                      <a:pt x="65" y="102"/>
                      <a:pt x="65" y="102"/>
                    </a:cubicBezTo>
                    <a:cubicBezTo>
                      <a:pt x="58" y="102"/>
                      <a:pt x="58" y="102"/>
                      <a:pt x="58" y="102"/>
                    </a:cubicBezTo>
                    <a:cubicBezTo>
                      <a:pt x="58" y="109"/>
                      <a:pt x="58" y="109"/>
                      <a:pt x="58" y="109"/>
                    </a:cubicBezTo>
                    <a:cubicBezTo>
                      <a:pt x="47" y="108"/>
                      <a:pt x="37" y="104"/>
                      <a:pt x="30" y="97"/>
                    </a:cubicBezTo>
                    <a:cubicBezTo>
                      <a:pt x="29" y="97"/>
                      <a:pt x="29" y="97"/>
                      <a:pt x="29" y="97"/>
                    </a:cubicBezTo>
                    <a:cubicBezTo>
                      <a:pt x="28" y="96"/>
                      <a:pt x="28" y="95"/>
                      <a:pt x="27" y="95"/>
                    </a:cubicBezTo>
                    <a:cubicBezTo>
                      <a:pt x="27" y="94"/>
                      <a:pt x="26" y="94"/>
                      <a:pt x="25" y="93"/>
                    </a:cubicBezTo>
                    <a:cubicBezTo>
                      <a:pt x="25" y="93"/>
                      <a:pt x="25" y="93"/>
                      <a:pt x="25" y="92"/>
                    </a:cubicBezTo>
                    <a:cubicBezTo>
                      <a:pt x="18" y="85"/>
                      <a:pt x="14" y="75"/>
                      <a:pt x="13" y="64"/>
                    </a:cubicBezTo>
                    <a:cubicBezTo>
                      <a:pt x="20" y="64"/>
                      <a:pt x="20" y="64"/>
                      <a:pt x="20" y="64"/>
                    </a:cubicBezTo>
                    <a:cubicBezTo>
                      <a:pt x="20" y="57"/>
                      <a:pt x="20" y="57"/>
                      <a:pt x="20" y="57"/>
                    </a:cubicBezTo>
                    <a:cubicBezTo>
                      <a:pt x="13" y="57"/>
                      <a:pt x="13" y="57"/>
                      <a:pt x="13" y="57"/>
                    </a:cubicBezTo>
                    <a:cubicBezTo>
                      <a:pt x="15" y="34"/>
                      <a:pt x="34" y="15"/>
                      <a:pt x="58" y="13"/>
                    </a:cubicBezTo>
                    <a:cubicBezTo>
                      <a:pt x="58" y="20"/>
                      <a:pt x="58" y="20"/>
                      <a:pt x="58" y="20"/>
                    </a:cubicBezTo>
                    <a:cubicBezTo>
                      <a:pt x="65" y="20"/>
                      <a:pt x="65" y="20"/>
                      <a:pt x="65" y="20"/>
                    </a:cubicBezTo>
                    <a:cubicBezTo>
                      <a:pt x="65" y="13"/>
                      <a:pt x="65" y="13"/>
                      <a:pt x="65" y="13"/>
                    </a:cubicBezTo>
                    <a:cubicBezTo>
                      <a:pt x="71" y="14"/>
                      <a:pt x="77" y="15"/>
                      <a:pt x="83" y="18"/>
                    </a:cubicBezTo>
                    <a:cubicBezTo>
                      <a:pt x="83" y="18"/>
                      <a:pt x="83" y="18"/>
                      <a:pt x="83" y="18"/>
                    </a:cubicBezTo>
                    <a:cubicBezTo>
                      <a:pt x="84" y="19"/>
                      <a:pt x="86" y="20"/>
                      <a:pt x="87" y="20"/>
                    </a:cubicBezTo>
                    <a:cubicBezTo>
                      <a:pt x="87" y="20"/>
                      <a:pt x="87" y="21"/>
                      <a:pt x="88" y="21"/>
                    </a:cubicBezTo>
                    <a:cubicBezTo>
                      <a:pt x="88" y="21"/>
                      <a:pt x="89" y="22"/>
                      <a:pt x="90" y="23"/>
                    </a:cubicBezTo>
                    <a:cubicBezTo>
                      <a:pt x="91" y="23"/>
                      <a:pt x="91" y="23"/>
                      <a:pt x="91" y="24"/>
                    </a:cubicBezTo>
                    <a:cubicBezTo>
                      <a:pt x="92" y="24"/>
                      <a:pt x="93" y="25"/>
                      <a:pt x="94" y="25"/>
                    </a:cubicBezTo>
                    <a:cubicBezTo>
                      <a:pt x="94" y="26"/>
                      <a:pt x="95" y="26"/>
                      <a:pt x="95" y="27"/>
                    </a:cubicBezTo>
                    <a:cubicBezTo>
                      <a:pt x="96" y="27"/>
                      <a:pt x="96" y="28"/>
                      <a:pt x="97" y="28"/>
                    </a:cubicBezTo>
                    <a:cubicBezTo>
                      <a:pt x="97" y="29"/>
                      <a:pt x="98" y="30"/>
                      <a:pt x="98" y="31"/>
                    </a:cubicBezTo>
                    <a:cubicBezTo>
                      <a:pt x="99" y="31"/>
                      <a:pt x="99" y="31"/>
                      <a:pt x="99" y="32"/>
                    </a:cubicBezTo>
                    <a:cubicBezTo>
                      <a:pt x="100" y="33"/>
                      <a:pt x="101" y="34"/>
                      <a:pt x="101" y="34"/>
                    </a:cubicBezTo>
                    <a:cubicBezTo>
                      <a:pt x="101" y="35"/>
                      <a:pt x="102" y="35"/>
                      <a:pt x="102" y="35"/>
                    </a:cubicBezTo>
                    <a:cubicBezTo>
                      <a:pt x="102" y="36"/>
                      <a:pt x="103" y="37"/>
                      <a:pt x="104" y="39"/>
                    </a:cubicBezTo>
                    <a:cubicBezTo>
                      <a:pt x="104" y="39"/>
                      <a:pt x="104" y="39"/>
                      <a:pt x="104" y="39"/>
                    </a:cubicBezTo>
                    <a:cubicBezTo>
                      <a:pt x="107" y="45"/>
                      <a:pt x="108" y="51"/>
                      <a:pt x="109" y="57"/>
                    </a:cubicBezTo>
                    <a:cubicBezTo>
                      <a:pt x="102" y="57"/>
                      <a:pt x="102" y="57"/>
                      <a:pt x="102" y="57"/>
                    </a:cubicBezTo>
                    <a:cubicBezTo>
                      <a:pt x="102" y="64"/>
                      <a:pt x="102" y="64"/>
                      <a:pt x="102" y="64"/>
                    </a:cubicBezTo>
                    <a:cubicBezTo>
                      <a:pt x="109" y="64"/>
                      <a:pt x="109" y="64"/>
                      <a:pt x="109" y="64"/>
                    </a:cubicBezTo>
                    <a:cubicBezTo>
                      <a:pt x="107" y="88"/>
                      <a:pt x="88" y="107"/>
                      <a:pt x="65"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latin typeface="微软雅黑" panose="020B0503020204020204" pitchFamily="34" charset="-122"/>
                  <a:ea typeface="微软雅黑" panose="020B0503020204020204" pitchFamily="34" charset="-122"/>
                </a:endParaRPr>
              </a:p>
            </p:txBody>
          </p:sp>
          <p:sp>
            <p:nvSpPr>
              <p:cNvPr id="102" name="Freeform 40"/>
              <p:cNvSpPr>
                <a:spLocks noEditPoints="1"/>
              </p:cNvSpPr>
              <p:nvPr/>
            </p:nvSpPr>
            <p:spPr bwMode="auto">
              <a:xfrm>
                <a:off x="6506761" y="2460029"/>
                <a:ext cx="119797" cy="177201"/>
              </a:xfrm>
              <a:custGeom>
                <a:avLst/>
                <a:gdLst>
                  <a:gd name="T0" fmla="*/ 8 w 36"/>
                  <a:gd name="T1" fmla="*/ 29 h 53"/>
                  <a:gd name="T2" fmla="*/ 8 w 36"/>
                  <a:gd name="T3" fmla="*/ 29 h 53"/>
                  <a:gd name="T4" fmla="*/ 0 w 36"/>
                  <a:gd name="T5" fmla="*/ 53 h 53"/>
                  <a:gd name="T6" fmla="*/ 19 w 36"/>
                  <a:gd name="T7" fmla="*/ 36 h 53"/>
                  <a:gd name="T8" fmla="*/ 19 w 36"/>
                  <a:gd name="T9" fmla="*/ 36 h 53"/>
                  <a:gd name="T10" fmla="*/ 22 w 36"/>
                  <a:gd name="T11" fmla="*/ 33 h 53"/>
                  <a:gd name="T12" fmla="*/ 36 w 36"/>
                  <a:gd name="T13" fmla="*/ 0 h 53"/>
                  <a:gd name="T14" fmla="*/ 11 w 36"/>
                  <a:gd name="T15" fmla="*/ 25 h 53"/>
                  <a:gd name="T16" fmla="*/ 8 w 36"/>
                  <a:gd name="T17" fmla="*/ 29 h 53"/>
                  <a:gd name="T18" fmla="*/ 15 w 36"/>
                  <a:gd name="T19" fmla="*/ 28 h 53"/>
                  <a:gd name="T20" fmla="*/ 18 w 36"/>
                  <a:gd name="T21" fmla="*/ 31 h 53"/>
                  <a:gd name="T22" fmla="*/ 15 w 36"/>
                  <a:gd name="T23" fmla="*/ 34 h 53"/>
                  <a:gd name="T24" fmla="*/ 12 w 36"/>
                  <a:gd name="T25" fmla="*/ 31 h 53"/>
                  <a:gd name="T26" fmla="*/ 15 w 36"/>
                  <a:gd name="T27" fmla="*/ 2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3">
                    <a:moveTo>
                      <a:pt x="8" y="29"/>
                    </a:moveTo>
                    <a:cubicBezTo>
                      <a:pt x="8" y="29"/>
                      <a:pt x="8" y="29"/>
                      <a:pt x="8" y="29"/>
                    </a:cubicBezTo>
                    <a:cubicBezTo>
                      <a:pt x="0" y="53"/>
                      <a:pt x="0" y="53"/>
                      <a:pt x="0" y="53"/>
                    </a:cubicBezTo>
                    <a:cubicBezTo>
                      <a:pt x="19" y="36"/>
                      <a:pt x="19" y="36"/>
                      <a:pt x="19" y="36"/>
                    </a:cubicBezTo>
                    <a:cubicBezTo>
                      <a:pt x="19" y="36"/>
                      <a:pt x="19" y="36"/>
                      <a:pt x="19" y="36"/>
                    </a:cubicBezTo>
                    <a:cubicBezTo>
                      <a:pt x="21" y="35"/>
                      <a:pt x="22" y="33"/>
                      <a:pt x="22" y="33"/>
                    </a:cubicBezTo>
                    <a:cubicBezTo>
                      <a:pt x="36" y="0"/>
                      <a:pt x="36" y="0"/>
                      <a:pt x="36" y="0"/>
                    </a:cubicBezTo>
                    <a:cubicBezTo>
                      <a:pt x="11" y="25"/>
                      <a:pt x="11" y="25"/>
                      <a:pt x="11" y="25"/>
                    </a:cubicBezTo>
                    <a:cubicBezTo>
                      <a:pt x="10" y="26"/>
                      <a:pt x="9" y="28"/>
                      <a:pt x="8" y="29"/>
                    </a:cubicBezTo>
                    <a:close/>
                    <a:moveTo>
                      <a:pt x="15" y="28"/>
                    </a:moveTo>
                    <a:cubicBezTo>
                      <a:pt x="17" y="28"/>
                      <a:pt x="18" y="29"/>
                      <a:pt x="18" y="31"/>
                    </a:cubicBezTo>
                    <a:cubicBezTo>
                      <a:pt x="18" y="33"/>
                      <a:pt x="17" y="34"/>
                      <a:pt x="15" y="34"/>
                    </a:cubicBezTo>
                    <a:cubicBezTo>
                      <a:pt x="13" y="34"/>
                      <a:pt x="12" y="33"/>
                      <a:pt x="12" y="31"/>
                    </a:cubicBezTo>
                    <a:cubicBezTo>
                      <a:pt x="12" y="29"/>
                      <a:pt x="13" y="28"/>
                      <a:pt x="15"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latin typeface="微软雅黑" panose="020B0503020204020204" pitchFamily="34" charset="-122"/>
                  <a:ea typeface="微软雅黑" panose="020B0503020204020204" pitchFamily="34" charset="-122"/>
                </a:endParaRPr>
              </a:p>
            </p:txBody>
          </p:sp>
          <p:sp>
            <p:nvSpPr>
              <p:cNvPr id="108" name="Oval 41"/>
              <p:cNvSpPr>
                <a:spLocks noChangeArrowheads="1"/>
              </p:cNvSpPr>
              <p:nvPr/>
            </p:nvSpPr>
            <p:spPr bwMode="auto">
              <a:xfrm>
                <a:off x="6551685" y="2557365"/>
                <a:ext cx="9983" cy="998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latin typeface="微软雅黑" panose="020B0503020204020204" pitchFamily="34" charset="-122"/>
                  <a:ea typeface="微软雅黑" panose="020B0503020204020204" pitchFamily="34" charset="-122"/>
                </a:endParaRPr>
              </a:p>
            </p:txBody>
          </p:sp>
        </p:grpSp>
      </p:grpSp>
      <p:grpSp>
        <p:nvGrpSpPr>
          <p:cNvPr id="109" name="组合 108"/>
          <p:cNvGrpSpPr/>
          <p:nvPr/>
        </p:nvGrpSpPr>
        <p:grpSpPr>
          <a:xfrm>
            <a:off x="6144119" y="2689347"/>
            <a:ext cx="1459644" cy="1459644"/>
            <a:chOff x="4379103" y="2756378"/>
            <a:chExt cx="1459644" cy="1459644"/>
          </a:xfrm>
          <a:solidFill>
            <a:srgbClr val="42C0FF"/>
          </a:solidFill>
        </p:grpSpPr>
        <p:sp>
          <p:nvSpPr>
            <p:cNvPr id="113" name="Oval 15"/>
            <p:cNvSpPr/>
            <p:nvPr/>
          </p:nvSpPr>
          <p:spPr>
            <a:xfrm>
              <a:off x="4379103" y="2756378"/>
              <a:ext cx="1459644" cy="1459644"/>
            </a:xfrm>
            <a:prstGeom prst="ellipse">
              <a:avLst/>
            </a:prstGeom>
            <a:solidFill>
              <a:schemeClr val="bg1"/>
            </a:solidFill>
            <a:ln w="38100">
              <a:solidFill>
                <a:srgbClr val="42C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微软雅黑" panose="020B0503020204020204" pitchFamily="34" charset="-122"/>
                <a:ea typeface="微软雅黑" panose="020B0503020204020204" pitchFamily="34" charset="-122"/>
              </a:endParaRPr>
            </a:p>
          </p:txBody>
        </p:sp>
        <p:grpSp>
          <p:nvGrpSpPr>
            <p:cNvPr id="114" name="Group 52"/>
            <p:cNvGrpSpPr/>
            <p:nvPr/>
          </p:nvGrpSpPr>
          <p:grpSpPr>
            <a:xfrm>
              <a:off x="4883442" y="3199655"/>
              <a:ext cx="488611" cy="635193"/>
              <a:chOff x="6421904" y="4798576"/>
              <a:chExt cx="299494" cy="389342"/>
            </a:xfrm>
            <a:grpFill/>
          </p:grpSpPr>
          <p:sp>
            <p:nvSpPr>
              <p:cNvPr id="118" name="Freeform 170"/>
              <p:cNvSpPr>
                <a:spLocks/>
              </p:cNvSpPr>
              <p:nvPr/>
            </p:nvSpPr>
            <p:spPr bwMode="auto">
              <a:xfrm>
                <a:off x="6421904" y="4910886"/>
                <a:ext cx="299494" cy="277032"/>
              </a:xfrm>
              <a:custGeom>
                <a:avLst/>
                <a:gdLst>
                  <a:gd name="T0" fmla="*/ 45 w 90"/>
                  <a:gd name="T1" fmla="*/ 83 h 83"/>
                  <a:gd name="T2" fmla="*/ 90 w 90"/>
                  <a:gd name="T3" fmla="*/ 0 h 83"/>
                  <a:gd name="T4" fmla="*/ 0 w 90"/>
                  <a:gd name="T5" fmla="*/ 0 h 83"/>
                  <a:gd name="T6" fmla="*/ 45 w 90"/>
                  <a:gd name="T7" fmla="*/ 83 h 83"/>
                </a:gdLst>
                <a:ahLst/>
                <a:cxnLst>
                  <a:cxn ang="0">
                    <a:pos x="T0" y="T1"/>
                  </a:cxn>
                  <a:cxn ang="0">
                    <a:pos x="T2" y="T3"/>
                  </a:cxn>
                  <a:cxn ang="0">
                    <a:pos x="T4" y="T5"/>
                  </a:cxn>
                  <a:cxn ang="0">
                    <a:pos x="T6" y="T7"/>
                  </a:cxn>
                </a:cxnLst>
                <a:rect l="0" t="0" r="r" b="b"/>
                <a:pathLst>
                  <a:path w="90" h="83">
                    <a:moveTo>
                      <a:pt x="45" y="83"/>
                    </a:moveTo>
                    <a:cubicBezTo>
                      <a:pt x="90" y="59"/>
                      <a:pt x="90" y="0"/>
                      <a:pt x="90" y="0"/>
                    </a:cubicBezTo>
                    <a:cubicBezTo>
                      <a:pt x="0" y="0"/>
                      <a:pt x="0" y="0"/>
                      <a:pt x="0" y="0"/>
                    </a:cubicBezTo>
                    <a:cubicBezTo>
                      <a:pt x="0" y="0"/>
                      <a:pt x="0" y="59"/>
                      <a:pt x="45"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533">
                  <a:latin typeface="微软雅黑" panose="020B0503020204020204" pitchFamily="34" charset="-122"/>
                  <a:ea typeface="微软雅黑" panose="020B0503020204020204" pitchFamily="34" charset="-122"/>
                </a:endParaRPr>
              </a:p>
            </p:txBody>
          </p:sp>
          <p:sp>
            <p:nvSpPr>
              <p:cNvPr id="119" name="Freeform 171"/>
              <p:cNvSpPr>
                <a:spLocks/>
              </p:cNvSpPr>
              <p:nvPr/>
            </p:nvSpPr>
            <p:spPr bwMode="auto">
              <a:xfrm>
                <a:off x="6421904" y="4798576"/>
                <a:ext cx="299494" cy="94840"/>
              </a:xfrm>
              <a:custGeom>
                <a:avLst/>
                <a:gdLst>
                  <a:gd name="T0" fmla="*/ 84 w 90"/>
                  <a:gd name="T1" fmla="*/ 0 h 29"/>
                  <a:gd name="T2" fmla="*/ 68 w 90"/>
                  <a:gd name="T3" fmla="*/ 16 h 29"/>
                  <a:gd name="T4" fmla="*/ 52 w 90"/>
                  <a:gd name="T5" fmla="*/ 0 h 29"/>
                  <a:gd name="T6" fmla="*/ 39 w 90"/>
                  <a:gd name="T7" fmla="*/ 0 h 29"/>
                  <a:gd name="T8" fmla="*/ 23 w 90"/>
                  <a:gd name="T9" fmla="*/ 16 h 29"/>
                  <a:gd name="T10" fmla="*/ 7 w 90"/>
                  <a:gd name="T11" fmla="*/ 0 h 29"/>
                  <a:gd name="T12" fmla="*/ 0 w 90"/>
                  <a:gd name="T13" fmla="*/ 0 h 29"/>
                  <a:gd name="T14" fmla="*/ 0 w 90"/>
                  <a:gd name="T15" fmla="*/ 29 h 29"/>
                  <a:gd name="T16" fmla="*/ 90 w 90"/>
                  <a:gd name="T17" fmla="*/ 29 h 29"/>
                  <a:gd name="T18" fmla="*/ 90 w 90"/>
                  <a:gd name="T19" fmla="*/ 0 h 29"/>
                  <a:gd name="T20" fmla="*/ 84 w 90"/>
                  <a:gd name="T2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29">
                    <a:moveTo>
                      <a:pt x="84" y="0"/>
                    </a:moveTo>
                    <a:cubicBezTo>
                      <a:pt x="84" y="9"/>
                      <a:pt x="77" y="16"/>
                      <a:pt x="68" y="16"/>
                    </a:cubicBezTo>
                    <a:cubicBezTo>
                      <a:pt x="59" y="16"/>
                      <a:pt x="52" y="9"/>
                      <a:pt x="52" y="0"/>
                    </a:cubicBezTo>
                    <a:cubicBezTo>
                      <a:pt x="39" y="0"/>
                      <a:pt x="39" y="0"/>
                      <a:pt x="39" y="0"/>
                    </a:cubicBezTo>
                    <a:cubicBezTo>
                      <a:pt x="39" y="9"/>
                      <a:pt x="32" y="16"/>
                      <a:pt x="23" y="16"/>
                    </a:cubicBezTo>
                    <a:cubicBezTo>
                      <a:pt x="14" y="16"/>
                      <a:pt x="7" y="9"/>
                      <a:pt x="7" y="0"/>
                    </a:cubicBezTo>
                    <a:cubicBezTo>
                      <a:pt x="0" y="0"/>
                      <a:pt x="0" y="0"/>
                      <a:pt x="0" y="0"/>
                    </a:cubicBezTo>
                    <a:cubicBezTo>
                      <a:pt x="0" y="29"/>
                      <a:pt x="0" y="29"/>
                      <a:pt x="0" y="29"/>
                    </a:cubicBezTo>
                    <a:cubicBezTo>
                      <a:pt x="90" y="29"/>
                      <a:pt x="90" y="29"/>
                      <a:pt x="90" y="29"/>
                    </a:cubicBezTo>
                    <a:cubicBezTo>
                      <a:pt x="90" y="0"/>
                      <a:pt x="90" y="0"/>
                      <a:pt x="90" y="0"/>
                    </a:cubicBezTo>
                    <a:lnTo>
                      <a:pt x="8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533">
                  <a:latin typeface="微软雅黑" panose="020B0503020204020204" pitchFamily="34" charset="-122"/>
                  <a:ea typeface="微软雅黑" panose="020B0503020204020204" pitchFamily="34" charset="-122"/>
                </a:endParaRPr>
              </a:p>
            </p:txBody>
          </p:sp>
        </p:grpSp>
      </p:grpSp>
    </p:spTree>
    <p:extLst>
      <p:ext uri="{BB962C8B-B14F-4D97-AF65-F5344CB8AC3E}">
        <p14:creationId xmlns:p14="http://schemas.microsoft.com/office/powerpoint/2010/main" val="214641799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99"/>
                                        </p:tgtEl>
                                        <p:attrNameLst>
                                          <p:attrName>style.visibility</p:attrName>
                                        </p:attrNameLst>
                                      </p:cBhvr>
                                      <p:to>
                                        <p:strVal val="visible"/>
                                      </p:to>
                                    </p:set>
                                    <p:anim calcmode="lin" valueType="num">
                                      <p:cBhvr additive="base">
                                        <p:cTn id="11" dur="500" fill="hold"/>
                                        <p:tgtEl>
                                          <p:spTgt spid="99"/>
                                        </p:tgtEl>
                                        <p:attrNameLst>
                                          <p:attrName>ppt_x</p:attrName>
                                        </p:attrNameLst>
                                      </p:cBhvr>
                                      <p:tavLst>
                                        <p:tav tm="0">
                                          <p:val>
                                            <p:strVal val="#ppt_x"/>
                                          </p:val>
                                        </p:tav>
                                        <p:tav tm="100000">
                                          <p:val>
                                            <p:strVal val="#ppt_x"/>
                                          </p:val>
                                        </p:tav>
                                      </p:tavLst>
                                    </p:anim>
                                    <p:anim calcmode="lin" valueType="num">
                                      <p:cBhvr additive="base">
                                        <p:cTn id="12" dur="500" fill="hold"/>
                                        <p:tgtEl>
                                          <p:spTgt spid="9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2" presetClass="entr" presetSubtype="4" fill="hold" nodeType="after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slide(fromBottom)">
                                      <p:cBhvr>
                                        <p:cTn id="16" dur="500"/>
                                        <p:tgtEl>
                                          <p:spTgt spid="53"/>
                                        </p:tgtEl>
                                      </p:cBhvr>
                                    </p:animEffect>
                                  </p:childTnLst>
                                </p:cTn>
                              </p:par>
                              <p:par>
                                <p:cTn id="17" presetID="12" presetClass="entr" presetSubtype="4" fill="hold" nodeType="withEffect">
                                  <p:stCondLst>
                                    <p:cond delay="500"/>
                                  </p:stCondLst>
                                  <p:childTnLst>
                                    <p:set>
                                      <p:cBhvr>
                                        <p:cTn id="18" dur="1" fill="hold">
                                          <p:stCondLst>
                                            <p:cond delay="0"/>
                                          </p:stCondLst>
                                        </p:cTn>
                                        <p:tgtEl>
                                          <p:spTgt spid="58"/>
                                        </p:tgtEl>
                                        <p:attrNameLst>
                                          <p:attrName>style.visibility</p:attrName>
                                        </p:attrNameLst>
                                      </p:cBhvr>
                                      <p:to>
                                        <p:strVal val="visible"/>
                                      </p:to>
                                    </p:set>
                                    <p:animEffect transition="in" filter="slide(fromBottom)">
                                      <p:cBhvr>
                                        <p:cTn id="19" dur="500"/>
                                        <p:tgtEl>
                                          <p:spTgt spid="58"/>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72"/>
                                        </p:tgtEl>
                                        <p:attrNameLst>
                                          <p:attrName>style.visibility</p:attrName>
                                        </p:attrNameLst>
                                      </p:cBhvr>
                                      <p:to>
                                        <p:strVal val="visible"/>
                                      </p:to>
                                    </p:set>
                                    <p:animEffect transition="in" filter="barn(outVertical)">
                                      <p:cBhvr>
                                        <p:cTn id="23" dur="500"/>
                                        <p:tgtEl>
                                          <p:spTgt spid="72"/>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down)">
                                      <p:cBhvr>
                                        <p:cTn id="27" dur="1000"/>
                                        <p:tgtEl>
                                          <p:spTgt spid="73"/>
                                        </p:tgtEl>
                                      </p:cBhvr>
                                    </p:animEffect>
                                  </p:childTnLst>
                                </p:cTn>
                              </p:par>
                            </p:childTnLst>
                          </p:cTn>
                        </p:par>
                        <p:par>
                          <p:cTn id="28" fill="hold">
                            <p:stCondLst>
                              <p:cond delay="3500"/>
                            </p:stCondLst>
                            <p:childTnLst>
                              <p:par>
                                <p:cTn id="29" presetID="23" presetClass="entr" presetSubtype="16" fill="hold"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childTnLst>
                                </p:cTn>
                              </p:par>
                            </p:childTnLst>
                          </p:cTn>
                        </p:par>
                        <p:par>
                          <p:cTn id="33" fill="hold">
                            <p:stCondLst>
                              <p:cond delay="4000"/>
                            </p:stCondLst>
                            <p:childTnLst>
                              <p:par>
                                <p:cTn id="34" presetID="23" presetClass="entr" presetSubtype="16" fill="hold"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p:cTn id="36" dur="500" fill="hold"/>
                                        <p:tgtEl>
                                          <p:spTgt spid="97"/>
                                        </p:tgtEl>
                                        <p:attrNameLst>
                                          <p:attrName>ppt_w</p:attrName>
                                        </p:attrNameLst>
                                      </p:cBhvr>
                                      <p:tavLst>
                                        <p:tav tm="0">
                                          <p:val>
                                            <p:fltVal val="0"/>
                                          </p:val>
                                        </p:tav>
                                        <p:tav tm="100000">
                                          <p:val>
                                            <p:strVal val="#ppt_w"/>
                                          </p:val>
                                        </p:tav>
                                      </p:tavLst>
                                    </p:anim>
                                    <p:anim calcmode="lin" valueType="num">
                                      <p:cBhvr>
                                        <p:cTn id="37" dur="500" fill="hold"/>
                                        <p:tgtEl>
                                          <p:spTgt spid="97"/>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3" presetClass="entr" presetSubtype="16" fill="hold" nodeType="afterEffect">
                                  <p:stCondLst>
                                    <p:cond delay="0"/>
                                  </p:stCondLst>
                                  <p:childTnLst>
                                    <p:set>
                                      <p:cBhvr>
                                        <p:cTn id="40" dur="1" fill="hold">
                                          <p:stCondLst>
                                            <p:cond delay="0"/>
                                          </p:stCondLst>
                                        </p:cTn>
                                        <p:tgtEl>
                                          <p:spTgt spid="109"/>
                                        </p:tgtEl>
                                        <p:attrNameLst>
                                          <p:attrName>style.visibility</p:attrName>
                                        </p:attrNameLst>
                                      </p:cBhvr>
                                      <p:to>
                                        <p:strVal val="visible"/>
                                      </p:to>
                                    </p:set>
                                    <p:anim calcmode="lin" valueType="num">
                                      <p:cBhvr>
                                        <p:cTn id="41" dur="500" fill="hold"/>
                                        <p:tgtEl>
                                          <p:spTgt spid="109"/>
                                        </p:tgtEl>
                                        <p:attrNameLst>
                                          <p:attrName>ppt_w</p:attrName>
                                        </p:attrNameLst>
                                      </p:cBhvr>
                                      <p:tavLst>
                                        <p:tav tm="0">
                                          <p:val>
                                            <p:fltVal val="0"/>
                                          </p:val>
                                        </p:tav>
                                        <p:tav tm="100000">
                                          <p:val>
                                            <p:strVal val="#ppt_w"/>
                                          </p:val>
                                        </p:tav>
                                      </p:tavLst>
                                    </p:anim>
                                    <p:anim calcmode="lin" valueType="num">
                                      <p:cBhvr>
                                        <p:cTn id="42" dur="500" fill="hold"/>
                                        <p:tgtEl>
                                          <p:spTgt spid="109"/>
                                        </p:tgtEl>
                                        <p:attrNameLst>
                                          <p:attrName>ppt_h</p:attrName>
                                        </p:attrNameLst>
                                      </p:cBhvr>
                                      <p:tavLst>
                                        <p:tav tm="0">
                                          <p:val>
                                            <p:fltVal val="0"/>
                                          </p:val>
                                        </p:tav>
                                        <p:tav tm="100000">
                                          <p:val>
                                            <p:strVal val="#ppt_h"/>
                                          </p:val>
                                        </p:tav>
                                      </p:tavLst>
                                    </p:anim>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p:cTn id="46" dur="500" fill="hold"/>
                                        <p:tgtEl>
                                          <p:spTgt spid="74"/>
                                        </p:tgtEl>
                                        <p:attrNameLst>
                                          <p:attrName>ppt_w</p:attrName>
                                        </p:attrNameLst>
                                      </p:cBhvr>
                                      <p:tavLst>
                                        <p:tav tm="0">
                                          <p:val>
                                            <p:fltVal val="0"/>
                                          </p:val>
                                        </p:tav>
                                        <p:tav tm="100000">
                                          <p:val>
                                            <p:strVal val="#ppt_w"/>
                                          </p:val>
                                        </p:tav>
                                      </p:tavLst>
                                    </p:anim>
                                    <p:anim calcmode="lin" valueType="num">
                                      <p:cBhvr>
                                        <p:cTn id="47" dur="500" fill="hold"/>
                                        <p:tgtEl>
                                          <p:spTgt spid="7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3" presetClass="entr" presetSubtype="16" fill="hold"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68" grpId="0"/>
      <p:bldP spid="72" grpId="0"/>
      <p:bldP spid="7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矩形 3"/>
          <p:cNvSpPr>
            <a:spLocks noChangeArrowheads="1"/>
          </p:cNvSpPr>
          <p:nvPr/>
        </p:nvSpPr>
        <p:spPr bwMode="auto">
          <a:xfrm>
            <a:off x="1314792" y="295312"/>
            <a:ext cx="4328411"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spcBef>
                <a:spcPct val="0"/>
              </a:spcBef>
              <a:buNone/>
            </a:pPr>
            <a:r>
              <a:rPr lang="zh-CN" altLang="zh-CN" sz="2933" b="1" dirty="0">
                <a:solidFill>
                  <a:schemeClr val="tx1">
                    <a:lumMod val="75000"/>
                    <a:lumOff val="25000"/>
                  </a:schemeClr>
                </a:solidFill>
                <a:latin typeface="Arial" panose="020B0604020202020204" pitchFamily="34" charset="0"/>
                <a:cs typeface="Arial" panose="020B0604020202020204" pitchFamily="34" charset="0"/>
              </a:rPr>
              <a:t>（二）“三步走”时间表</a:t>
            </a:r>
            <a:endParaRPr lang="zh-CN" altLang="en-US" sz="2933"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7" name="Freeform 5"/>
          <p:cNvSpPr>
            <a:spLocks/>
          </p:cNvSpPr>
          <p:nvPr/>
        </p:nvSpPr>
        <p:spPr bwMode="auto">
          <a:xfrm>
            <a:off x="3152816" y="2067097"/>
            <a:ext cx="2449668" cy="978011"/>
          </a:xfrm>
          <a:custGeom>
            <a:avLst/>
            <a:gdLst>
              <a:gd name="T0" fmla="*/ 281 w 1245"/>
              <a:gd name="T1" fmla="*/ 0 h 427"/>
              <a:gd name="T2" fmla="*/ 0 w 1245"/>
              <a:gd name="T3" fmla="*/ 427 h 427"/>
              <a:gd name="T4" fmla="*/ 1245 w 1245"/>
              <a:gd name="T5" fmla="*/ 427 h 427"/>
              <a:gd name="T6" fmla="*/ 963 w 1245"/>
              <a:gd name="T7" fmla="*/ 0 h 427"/>
              <a:gd name="T8" fmla="*/ 281 w 1245"/>
              <a:gd name="T9" fmla="*/ 0 h 427"/>
            </a:gdLst>
            <a:ahLst/>
            <a:cxnLst>
              <a:cxn ang="0">
                <a:pos x="T0" y="T1"/>
              </a:cxn>
              <a:cxn ang="0">
                <a:pos x="T2" y="T3"/>
              </a:cxn>
              <a:cxn ang="0">
                <a:pos x="T4" y="T5"/>
              </a:cxn>
              <a:cxn ang="0">
                <a:pos x="T6" y="T7"/>
              </a:cxn>
              <a:cxn ang="0">
                <a:pos x="T8" y="T9"/>
              </a:cxn>
            </a:cxnLst>
            <a:rect l="0" t="0" r="r" b="b"/>
            <a:pathLst>
              <a:path w="1245" h="427">
                <a:moveTo>
                  <a:pt x="281" y="0"/>
                </a:moveTo>
                <a:lnTo>
                  <a:pt x="0" y="427"/>
                </a:lnTo>
                <a:lnTo>
                  <a:pt x="1245" y="427"/>
                </a:lnTo>
                <a:lnTo>
                  <a:pt x="963" y="0"/>
                </a:lnTo>
                <a:lnTo>
                  <a:pt x="281" y="0"/>
                </a:lnTo>
                <a:close/>
              </a:path>
            </a:pathLst>
          </a:custGeom>
          <a:solidFill>
            <a:srgbClr val="FFE22C"/>
          </a:solidFill>
          <a:ln w="28575">
            <a:solidFill>
              <a:schemeClr val="bg1">
                <a:lumMod val="95000"/>
              </a:schemeClr>
            </a:solidFill>
          </a:ln>
        </p:spPr>
        <p:txBody>
          <a:bodyPr vert="horz" wrap="square" lIns="121920" tIns="60960" rIns="121920" bIns="60960" numCol="1" anchor="t" anchorCtr="0" compatLnSpc="1">
            <a:prstTxWarp prst="textNoShape">
              <a:avLst/>
            </a:prstTxWarp>
          </a:bodyPr>
          <a:lstStyle/>
          <a:p>
            <a:endParaRPr lang="en-US" sz="3200"/>
          </a:p>
        </p:txBody>
      </p:sp>
      <p:sp>
        <p:nvSpPr>
          <p:cNvPr id="38" name="Freeform 6"/>
          <p:cNvSpPr>
            <a:spLocks/>
          </p:cNvSpPr>
          <p:nvPr/>
        </p:nvSpPr>
        <p:spPr bwMode="auto">
          <a:xfrm>
            <a:off x="2595984" y="3045108"/>
            <a:ext cx="3561367" cy="975720"/>
          </a:xfrm>
          <a:custGeom>
            <a:avLst/>
            <a:gdLst>
              <a:gd name="T0" fmla="*/ 283 w 1810"/>
              <a:gd name="T1" fmla="*/ 0 h 426"/>
              <a:gd name="T2" fmla="*/ 0 w 1810"/>
              <a:gd name="T3" fmla="*/ 426 h 426"/>
              <a:gd name="T4" fmla="*/ 1810 w 1810"/>
              <a:gd name="T5" fmla="*/ 426 h 426"/>
              <a:gd name="T6" fmla="*/ 1528 w 1810"/>
              <a:gd name="T7" fmla="*/ 0 h 426"/>
              <a:gd name="T8" fmla="*/ 283 w 1810"/>
              <a:gd name="T9" fmla="*/ 0 h 426"/>
            </a:gdLst>
            <a:ahLst/>
            <a:cxnLst>
              <a:cxn ang="0">
                <a:pos x="T0" y="T1"/>
              </a:cxn>
              <a:cxn ang="0">
                <a:pos x="T2" y="T3"/>
              </a:cxn>
              <a:cxn ang="0">
                <a:pos x="T4" y="T5"/>
              </a:cxn>
              <a:cxn ang="0">
                <a:pos x="T6" y="T7"/>
              </a:cxn>
              <a:cxn ang="0">
                <a:pos x="T8" y="T9"/>
              </a:cxn>
            </a:cxnLst>
            <a:rect l="0" t="0" r="r" b="b"/>
            <a:pathLst>
              <a:path w="1810" h="426">
                <a:moveTo>
                  <a:pt x="283" y="0"/>
                </a:moveTo>
                <a:lnTo>
                  <a:pt x="0" y="426"/>
                </a:lnTo>
                <a:lnTo>
                  <a:pt x="1810" y="426"/>
                </a:lnTo>
                <a:lnTo>
                  <a:pt x="1528" y="0"/>
                </a:lnTo>
                <a:lnTo>
                  <a:pt x="283" y="0"/>
                </a:lnTo>
                <a:close/>
              </a:path>
            </a:pathLst>
          </a:custGeom>
          <a:solidFill>
            <a:srgbClr val="A3C718"/>
          </a:solidFill>
          <a:ln w="28575">
            <a:solidFill>
              <a:schemeClr val="bg1">
                <a:lumMod val="95000"/>
              </a:schemeClr>
            </a:solidFill>
          </a:ln>
        </p:spPr>
        <p:txBody>
          <a:bodyPr vert="horz" wrap="square" lIns="121920" tIns="60960" rIns="121920" bIns="60960" numCol="1" anchor="t" anchorCtr="0" compatLnSpc="1">
            <a:prstTxWarp prst="textNoShape">
              <a:avLst/>
            </a:prstTxWarp>
          </a:bodyPr>
          <a:lstStyle/>
          <a:p>
            <a:endParaRPr lang="en-US" sz="3200"/>
          </a:p>
        </p:txBody>
      </p:sp>
      <p:sp>
        <p:nvSpPr>
          <p:cNvPr id="39" name="Freeform 7"/>
          <p:cNvSpPr>
            <a:spLocks/>
          </p:cNvSpPr>
          <p:nvPr/>
        </p:nvSpPr>
        <p:spPr bwMode="auto">
          <a:xfrm>
            <a:off x="2043086" y="4020829"/>
            <a:ext cx="4667160" cy="973430"/>
          </a:xfrm>
          <a:custGeom>
            <a:avLst/>
            <a:gdLst>
              <a:gd name="T0" fmla="*/ 281 w 2372"/>
              <a:gd name="T1" fmla="*/ 0 h 425"/>
              <a:gd name="T2" fmla="*/ 0 w 2372"/>
              <a:gd name="T3" fmla="*/ 425 h 425"/>
              <a:gd name="T4" fmla="*/ 2372 w 2372"/>
              <a:gd name="T5" fmla="*/ 425 h 425"/>
              <a:gd name="T6" fmla="*/ 2091 w 2372"/>
              <a:gd name="T7" fmla="*/ 0 h 425"/>
              <a:gd name="T8" fmla="*/ 281 w 2372"/>
              <a:gd name="T9" fmla="*/ 0 h 425"/>
            </a:gdLst>
            <a:ahLst/>
            <a:cxnLst>
              <a:cxn ang="0">
                <a:pos x="T0" y="T1"/>
              </a:cxn>
              <a:cxn ang="0">
                <a:pos x="T2" y="T3"/>
              </a:cxn>
              <a:cxn ang="0">
                <a:pos x="T4" y="T5"/>
              </a:cxn>
              <a:cxn ang="0">
                <a:pos x="T6" y="T7"/>
              </a:cxn>
              <a:cxn ang="0">
                <a:pos x="T8" y="T9"/>
              </a:cxn>
            </a:cxnLst>
            <a:rect l="0" t="0" r="r" b="b"/>
            <a:pathLst>
              <a:path w="2372" h="425">
                <a:moveTo>
                  <a:pt x="281" y="0"/>
                </a:moveTo>
                <a:lnTo>
                  <a:pt x="0" y="425"/>
                </a:lnTo>
                <a:lnTo>
                  <a:pt x="2372" y="425"/>
                </a:lnTo>
                <a:lnTo>
                  <a:pt x="2091" y="0"/>
                </a:lnTo>
                <a:lnTo>
                  <a:pt x="281" y="0"/>
                </a:lnTo>
                <a:close/>
              </a:path>
            </a:pathLst>
          </a:custGeom>
          <a:solidFill>
            <a:srgbClr val="42C0FF"/>
          </a:solidFill>
          <a:ln w="28575">
            <a:solidFill>
              <a:schemeClr val="bg1">
                <a:lumMod val="95000"/>
              </a:schemeClr>
            </a:solidFill>
          </a:ln>
        </p:spPr>
        <p:txBody>
          <a:bodyPr vert="horz" wrap="square" lIns="121920" tIns="60960" rIns="121920" bIns="60960" numCol="1" anchor="t" anchorCtr="0" compatLnSpc="1">
            <a:prstTxWarp prst="textNoShape">
              <a:avLst/>
            </a:prstTxWarp>
          </a:bodyPr>
          <a:lstStyle/>
          <a:p>
            <a:endParaRPr lang="en-US" sz="3200"/>
          </a:p>
        </p:txBody>
      </p:sp>
      <p:sp>
        <p:nvSpPr>
          <p:cNvPr id="42" name="Text Box 10"/>
          <p:cNvSpPr txBox="1">
            <a:spLocks noChangeArrowheads="1"/>
          </p:cNvSpPr>
          <p:nvPr/>
        </p:nvSpPr>
        <p:spPr bwMode="auto">
          <a:xfrm>
            <a:off x="2945179" y="4322878"/>
            <a:ext cx="2862976" cy="369332"/>
          </a:xfrm>
          <a:prstGeom prst="rect">
            <a:avLst/>
          </a:prstGeom>
          <a:noFill/>
          <a:ln w="9525">
            <a:noFill/>
            <a:miter lim="800000"/>
            <a:headEnd/>
            <a:tailEnd/>
          </a:ln>
        </p:spPr>
        <p:txBody>
          <a:bodyPr wrap="square" lIns="60960" tIns="30480" rIns="60960" bIns="30480">
            <a:spAutoFit/>
          </a:bodyPr>
          <a:lstStyle/>
          <a:p>
            <a:pPr algn="ctr" defTabSz="1450940"/>
            <a:r>
              <a:rPr lang="zh-CN" altLang="en-US" sz="2000" b="1" dirty="0" smtClean="0">
                <a:solidFill>
                  <a:schemeClr val="bg1"/>
                </a:solidFill>
                <a:latin typeface="微软雅黑" panose="020B0503020204020204" pitchFamily="34" charset="-122"/>
                <a:ea typeface="微软雅黑" panose="020B0503020204020204" pitchFamily="34" charset="-122"/>
                <a:cs typeface="Open Sans" pitchFamily="34" charset="0"/>
              </a:rPr>
              <a:t>到</a:t>
            </a:r>
            <a:r>
              <a:rPr lang="en-US" altLang="zh-CN" sz="2000" b="1" dirty="0" smtClean="0">
                <a:solidFill>
                  <a:schemeClr val="bg1"/>
                </a:solidFill>
                <a:latin typeface="微软雅黑" panose="020B0503020204020204" pitchFamily="34" charset="-122"/>
                <a:ea typeface="微软雅黑" panose="020B0503020204020204" pitchFamily="34" charset="-122"/>
                <a:cs typeface="Open Sans" pitchFamily="34" charset="0"/>
              </a:rPr>
              <a:t>2020</a:t>
            </a:r>
            <a:r>
              <a:rPr lang="zh-CN" altLang="en-US" sz="2000" b="1" dirty="0" smtClean="0">
                <a:solidFill>
                  <a:schemeClr val="bg1"/>
                </a:solidFill>
                <a:latin typeface="微软雅黑" panose="020B0503020204020204" pitchFamily="34" charset="-122"/>
                <a:ea typeface="微软雅黑" panose="020B0503020204020204" pitchFamily="34" charset="-122"/>
                <a:cs typeface="Open Sans" pitchFamily="34" charset="0"/>
              </a:rPr>
              <a:t>年</a:t>
            </a:r>
            <a:endParaRPr lang="en-US" altLang="zh-CN" sz="2000" b="1" dirty="0">
              <a:solidFill>
                <a:schemeClr val="bg1"/>
              </a:solidFill>
              <a:latin typeface="微软雅黑" panose="020B0503020204020204" pitchFamily="34" charset="-122"/>
              <a:ea typeface="微软雅黑" panose="020B0503020204020204" pitchFamily="34" charset="-122"/>
              <a:cs typeface="Open Sans" pitchFamily="34" charset="0"/>
            </a:endParaRPr>
          </a:p>
        </p:txBody>
      </p:sp>
      <p:sp>
        <p:nvSpPr>
          <p:cNvPr id="43" name="Text Box 10"/>
          <p:cNvSpPr txBox="1">
            <a:spLocks noChangeArrowheads="1"/>
          </p:cNvSpPr>
          <p:nvPr/>
        </p:nvSpPr>
        <p:spPr bwMode="auto">
          <a:xfrm>
            <a:off x="3283593" y="3348302"/>
            <a:ext cx="2186149" cy="369332"/>
          </a:xfrm>
          <a:prstGeom prst="rect">
            <a:avLst/>
          </a:prstGeom>
          <a:noFill/>
          <a:ln w="9525">
            <a:noFill/>
            <a:miter lim="800000"/>
            <a:headEnd/>
            <a:tailEnd/>
          </a:ln>
        </p:spPr>
        <p:txBody>
          <a:bodyPr wrap="square" lIns="60960" tIns="30480" rIns="60960" bIns="30480">
            <a:spAutoFit/>
          </a:bodyPr>
          <a:lstStyle/>
          <a:p>
            <a:pPr algn="ctr" defTabSz="1450940"/>
            <a:r>
              <a:rPr lang="zh-CN" altLang="en-US" sz="2000" b="1" dirty="0" smtClean="0">
                <a:solidFill>
                  <a:schemeClr val="bg1"/>
                </a:solidFill>
                <a:latin typeface="微软雅黑" panose="020B0503020204020204" pitchFamily="34" charset="-122"/>
                <a:ea typeface="微软雅黑" panose="020B0503020204020204" pitchFamily="34" charset="-122"/>
                <a:cs typeface="Open Sans" pitchFamily="34" charset="0"/>
              </a:rPr>
              <a:t>到</a:t>
            </a:r>
            <a:r>
              <a:rPr lang="en-US" altLang="zh-CN" sz="2000" b="1" dirty="0" smtClean="0">
                <a:solidFill>
                  <a:schemeClr val="bg1"/>
                </a:solidFill>
                <a:latin typeface="微软雅黑" panose="020B0503020204020204" pitchFamily="34" charset="-122"/>
                <a:ea typeface="微软雅黑" panose="020B0503020204020204" pitchFamily="34" charset="-122"/>
                <a:cs typeface="Open Sans" pitchFamily="34" charset="0"/>
              </a:rPr>
              <a:t>2035</a:t>
            </a:r>
            <a:r>
              <a:rPr lang="zh-CN" altLang="en-US" sz="2000" b="1" dirty="0" smtClean="0">
                <a:solidFill>
                  <a:schemeClr val="bg1"/>
                </a:solidFill>
                <a:latin typeface="微软雅黑" panose="020B0503020204020204" pitchFamily="34" charset="-122"/>
                <a:ea typeface="微软雅黑" panose="020B0503020204020204" pitchFamily="34" charset="-122"/>
                <a:cs typeface="Open Sans" pitchFamily="34" charset="0"/>
              </a:rPr>
              <a:t>年</a:t>
            </a:r>
            <a:endParaRPr lang="en-US" altLang="zh-CN" sz="2000" b="1" dirty="0">
              <a:solidFill>
                <a:schemeClr val="bg1"/>
              </a:solidFill>
              <a:latin typeface="微软雅黑" panose="020B0503020204020204" pitchFamily="34" charset="-122"/>
              <a:ea typeface="微软雅黑" panose="020B0503020204020204" pitchFamily="34" charset="-122"/>
              <a:cs typeface="Open Sans" pitchFamily="34" charset="0"/>
            </a:endParaRPr>
          </a:p>
        </p:txBody>
      </p:sp>
      <p:sp>
        <p:nvSpPr>
          <p:cNvPr id="44" name="Text Box 10"/>
          <p:cNvSpPr txBox="1">
            <a:spLocks noChangeArrowheads="1"/>
          </p:cNvSpPr>
          <p:nvPr/>
        </p:nvSpPr>
        <p:spPr bwMode="auto">
          <a:xfrm>
            <a:off x="3443488" y="2371436"/>
            <a:ext cx="1866359" cy="369332"/>
          </a:xfrm>
          <a:prstGeom prst="rect">
            <a:avLst/>
          </a:prstGeom>
          <a:noFill/>
          <a:ln w="9525">
            <a:noFill/>
            <a:miter lim="800000"/>
            <a:headEnd/>
            <a:tailEnd/>
          </a:ln>
        </p:spPr>
        <p:txBody>
          <a:bodyPr wrap="square" lIns="60960" tIns="30480" rIns="60960" bIns="30480">
            <a:spAutoFit/>
          </a:bodyPr>
          <a:lstStyle/>
          <a:p>
            <a:pPr algn="ctr" defTabSz="1450940"/>
            <a:r>
              <a:rPr lang="zh-CN" altLang="en-US" sz="2000" b="1" dirty="0" smtClean="0">
                <a:solidFill>
                  <a:schemeClr val="bg1"/>
                </a:solidFill>
                <a:latin typeface="微软雅黑" panose="020B0503020204020204" pitchFamily="34" charset="-122"/>
                <a:ea typeface="微软雅黑" panose="020B0503020204020204" pitchFamily="34" charset="-122"/>
                <a:cs typeface="Open Sans" pitchFamily="34" charset="0"/>
              </a:rPr>
              <a:t>到</a:t>
            </a:r>
            <a:r>
              <a:rPr lang="en-US" altLang="zh-CN" sz="2000" b="1" dirty="0" smtClean="0">
                <a:solidFill>
                  <a:schemeClr val="bg1"/>
                </a:solidFill>
                <a:latin typeface="微软雅黑" panose="020B0503020204020204" pitchFamily="34" charset="-122"/>
                <a:ea typeface="微软雅黑" panose="020B0503020204020204" pitchFamily="34" charset="-122"/>
                <a:cs typeface="Open Sans" pitchFamily="34" charset="0"/>
              </a:rPr>
              <a:t>2050</a:t>
            </a:r>
            <a:r>
              <a:rPr lang="zh-CN" altLang="en-US" sz="2000" b="1" dirty="0" smtClean="0">
                <a:solidFill>
                  <a:schemeClr val="bg1"/>
                </a:solidFill>
                <a:latin typeface="微软雅黑" panose="020B0503020204020204" pitchFamily="34" charset="-122"/>
                <a:ea typeface="微软雅黑" panose="020B0503020204020204" pitchFamily="34" charset="-122"/>
                <a:cs typeface="Open Sans" pitchFamily="34" charset="0"/>
              </a:rPr>
              <a:t>年</a:t>
            </a:r>
            <a:endParaRPr lang="en-US" sz="2000" b="1" dirty="0">
              <a:solidFill>
                <a:schemeClr val="bg1"/>
              </a:solidFill>
              <a:latin typeface="微软雅黑" panose="020B0503020204020204" pitchFamily="34" charset="-122"/>
              <a:ea typeface="微软雅黑" panose="020B0503020204020204" pitchFamily="34" charset="-122"/>
              <a:cs typeface="Open Sans" pitchFamily="34" charset="0"/>
            </a:endParaRPr>
          </a:p>
        </p:txBody>
      </p:sp>
      <p:sp>
        <p:nvSpPr>
          <p:cNvPr id="45" name="Oval 11"/>
          <p:cNvSpPr/>
          <p:nvPr/>
        </p:nvSpPr>
        <p:spPr>
          <a:xfrm>
            <a:off x="5162860" y="2414629"/>
            <a:ext cx="282947" cy="282947"/>
          </a:xfrm>
          <a:prstGeom prst="ellipse">
            <a:avLst/>
          </a:prstGeom>
          <a:solidFill>
            <a:srgbClr val="FFE22C"/>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46" name="Oval 12"/>
          <p:cNvSpPr/>
          <p:nvPr/>
        </p:nvSpPr>
        <p:spPr>
          <a:xfrm>
            <a:off x="5723806" y="3391495"/>
            <a:ext cx="282947" cy="282947"/>
          </a:xfrm>
          <a:prstGeom prst="ellipse">
            <a:avLst/>
          </a:prstGeom>
          <a:solidFill>
            <a:srgbClr val="A3C718"/>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47" name="Oval 13"/>
          <p:cNvSpPr/>
          <p:nvPr/>
        </p:nvSpPr>
        <p:spPr>
          <a:xfrm>
            <a:off x="6291751" y="4366071"/>
            <a:ext cx="282947" cy="282947"/>
          </a:xfrm>
          <a:prstGeom prst="ellipse">
            <a:avLst/>
          </a:prstGeom>
          <a:solidFill>
            <a:srgbClr val="42C0FF"/>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49" name="肘形接點 23"/>
          <p:cNvSpPr>
            <a:spLocks noChangeShapeType="1"/>
          </p:cNvSpPr>
          <p:nvPr/>
        </p:nvSpPr>
        <p:spPr bwMode="auto">
          <a:xfrm rot="5400000" flipH="1" flipV="1">
            <a:off x="6194499" y="946143"/>
            <a:ext cx="703776" cy="2233195"/>
          </a:xfrm>
          <a:custGeom>
            <a:avLst/>
            <a:gdLst>
              <a:gd name="connsiteX0" fmla="*/ 0 w 681038"/>
              <a:gd name="connsiteY0" fmla="*/ 0 h 2268538"/>
              <a:gd name="connsiteX1" fmla="*/ 681038 w 681038"/>
              <a:gd name="connsiteY1" fmla="*/ 0 h 2268538"/>
              <a:gd name="connsiteX2" fmla="*/ 681038 w 681038"/>
              <a:gd name="connsiteY2" fmla="*/ 2268538 h 2268538"/>
              <a:gd name="connsiteX0" fmla="*/ 0 w 626447"/>
              <a:gd name="connsiteY0" fmla="*/ 0 h 2732562"/>
              <a:gd name="connsiteX1" fmla="*/ 626447 w 626447"/>
              <a:gd name="connsiteY1" fmla="*/ 464024 h 2732562"/>
              <a:gd name="connsiteX2" fmla="*/ 626447 w 626447"/>
              <a:gd name="connsiteY2" fmla="*/ 2732562 h 2732562"/>
              <a:gd name="connsiteX0" fmla="*/ 0 w 626447"/>
              <a:gd name="connsiteY0" fmla="*/ 0 h 2200551"/>
              <a:gd name="connsiteX1" fmla="*/ 626447 w 626447"/>
              <a:gd name="connsiteY1" fmla="*/ 464024 h 2200551"/>
              <a:gd name="connsiteX2" fmla="*/ 622250 w 626447"/>
              <a:gd name="connsiteY2" fmla="*/ 2200551 h 2200551"/>
            </a:gdLst>
            <a:ahLst/>
            <a:cxnLst>
              <a:cxn ang="0">
                <a:pos x="connsiteX0" y="connsiteY0"/>
              </a:cxn>
              <a:cxn ang="0">
                <a:pos x="connsiteX1" y="connsiteY1"/>
              </a:cxn>
              <a:cxn ang="0">
                <a:pos x="connsiteX2" y="connsiteY2"/>
              </a:cxn>
            </a:cxnLst>
            <a:rect l="l" t="t" r="r" b="b"/>
            <a:pathLst>
              <a:path w="626447" h="2200551" fill="none">
                <a:moveTo>
                  <a:pt x="0" y="0"/>
                </a:moveTo>
                <a:lnTo>
                  <a:pt x="626447" y="464024"/>
                </a:lnTo>
                <a:cubicBezTo>
                  <a:pt x="626447" y="1220203"/>
                  <a:pt x="622250" y="1444372"/>
                  <a:pt x="622250" y="2200551"/>
                </a:cubicBezTo>
              </a:path>
            </a:pathLst>
          </a:custGeom>
          <a:noFill/>
          <a:ln w="9525" cap="flat" cmpd="sng">
            <a:solidFill>
              <a:srgbClr val="222A35"/>
            </a:solidFill>
            <a:prstDash val="dash"/>
            <a:bevel/>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dirty="0">
              <a:ea typeface="微软雅黑" panose="020B0503020204020204" pitchFamily="34" charset="-122"/>
            </a:endParaRPr>
          </a:p>
        </p:txBody>
      </p:sp>
      <p:sp>
        <p:nvSpPr>
          <p:cNvPr id="51" name="矩形 47"/>
          <p:cNvSpPr>
            <a:spLocks noChangeArrowheads="1"/>
          </p:cNvSpPr>
          <p:nvPr/>
        </p:nvSpPr>
        <p:spPr bwMode="auto">
          <a:xfrm>
            <a:off x="7876722" y="1284072"/>
            <a:ext cx="2983316" cy="853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30000"/>
              </a:lnSpc>
              <a:spcBef>
                <a:spcPct val="0"/>
              </a:spcBef>
              <a:buNone/>
            </a:pPr>
            <a:r>
              <a:rPr lang="zh-CN" altLang="zh-CN" sz="2000" dirty="0"/>
              <a:t>乡村全面振兴，农业强、农村美、农民富全面实现。</a:t>
            </a:r>
            <a:endParaRPr lang="zh-CN" altLang="en-US" sz="2000" dirty="0">
              <a:sym typeface="微软雅黑" pitchFamily="34" charset="-122"/>
            </a:endParaRPr>
          </a:p>
        </p:txBody>
      </p:sp>
      <p:sp>
        <p:nvSpPr>
          <p:cNvPr id="52" name="肘形接點 23"/>
          <p:cNvSpPr>
            <a:spLocks noChangeShapeType="1"/>
          </p:cNvSpPr>
          <p:nvPr/>
        </p:nvSpPr>
        <p:spPr bwMode="auto">
          <a:xfrm rot="5400000" flipH="1" flipV="1">
            <a:off x="6630944" y="2420917"/>
            <a:ext cx="407849" cy="1656230"/>
          </a:xfrm>
          <a:custGeom>
            <a:avLst/>
            <a:gdLst>
              <a:gd name="connsiteX0" fmla="*/ 0 w 681038"/>
              <a:gd name="connsiteY0" fmla="*/ 0 h 2268538"/>
              <a:gd name="connsiteX1" fmla="*/ 681038 w 681038"/>
              <a:gd name="connsiteY1" fmla="*/ 0 h 2268538"/>
              <a:gd name="connsiteX2" fmla="*/ 681038 w 681038"/>
              <a:gd name="connsiteY2" fmla="*/ 2268538 h 2268538"/>
              <a:gd name="connsiteX0" fmla="*/ 0 w 626447"/>
              <a:gd name="connsiteY0" fmla="*/ 0 h 2732562"/>
              <a:gd name="connsiteX1" fmla="*/ 626447 w 626447"/>
              <a:gd name="connsiteY1" fmla="*/ 464024 h 2732562"/>
              <a:gd name="connsiteX2" fmla="*/ 626447 w 626447"/>
              <a:gd name="connsiteY2" fmla="*/ 2732562 h 2732562"/>
              <a:gd name="connsiteX0" fmla="*/ 0 w 626447"/>
              <a:gd name="connsiteY0" fmla="*/ 0 h 2084046"/>
              <a:gd name="connsiteX1" fmla="*/ 626447 w 626447"/>
              <a:gd name="connsiteY1" fmla="*/ 464024 h 2084046"/>
              <a:gd name="connsiteX2" fmla="*/ 626446 w 626447"/>
              <a:gd name="connsiteY2" fmla="*/ 2084046 h 2084046"/>
            </a:gdLst>
            <a:ahLst/>
            <a:cxnLst>
              <a:cxn ang="0">
                <a:pos x="connsiteX0" y="connsiteY0"/>
              </a:cxn>
              <a:cxn ang="0">
                <a:pos x="connsiteX1" y="connsiteY1"/>
              </a:cxn>
              <a:cxn ang="0">
                <a:pos x="connsiteX2" y="connsiteY2"/>
              </a:cxn>
            </a:cxnLst>
            <a:rect l="l" t="t" r="r" b="b"/>
            <a:pathLst>
              <a:path w="626447" h="2084046" fill="none">
                <a:moveTo>
                  <a:pt x="0" y="0"/>
                </a:moveTo>
                <a:lnTo>
                  <a:pt x="626447" y="464024"/>
                </a:lnTo>
                <a:cubicBezTo>
                  <a:pt x="626447" y="1220203"/>
                  <a:pt x="626446" y="1327867"/>
                  <a:pt x="626446" y="2084046"/>
                </a:cubicBezTo>
              </a:path>
            </a:pathLst>
          </a:custGeom>
          <a:noFill/>
          <a:ln w="9525" cap="flat" cmpd="sng">
            <a:solidFill>
              <a:srgbClr val="222A35"/>
            </a:solidFill>
            <a:prstDash val="dash"/>
            <a:bevel/>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dirty="0">
              <a:ea typeface="微软雅黑" panose="020B0503020204020204" pitchFamily="34" charset="-122"/>
            </a:endParaRPr>
          </a:p>
        </p:txBody>
      </p:sp>
      <p:sp>
        <p:nvSpPr>
          <p:cNvPr id="54" name="矩形 47"/>
          <p:cNvSpPr>
            <a:spLocks noChangeArrowheads="1"/>
          </p:cNvSpPr>
          <p:nvPr/>
        </p:nvSpPr>
        <p:spPr bwMode="auto">
          <a:xfrm>
            <a:off x="7876722" y="2743092"/>
            <a:ext cx="3350078" cy="892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30000"/>
              </a:lnSpc>
              <a:spcBef>
                <a:spcPct val="0"/>
              </a:spcBef>
              <a:buNone/>
            </a:pPr>
            <a:r>
              <a:rPr lang="zh-CN" altLang="zh-CN" sz="2000" dirty="0"/>
              <a:t>乡村振兴取得决定性进展，农业农村现代化基本</a:t>
            </a:r>
            <a:r>
              <a:rPr lang="zh-CN" altLang="zh-CN" sz="2000" dirty="0" smtClean="0"/>
              <a:t>实现</a:t>
            </a:r>
            <a:r>
              <a:rPr lang="zh-CN" altLang="en-US" sz="2000" dirty="0" smtClean="0"/>
              <a:t>。</a:t>
            </a:r>
            <a:endParaRPr lang="zh-CN" altLang="en-US" sz="2000" dirty="0">
              <a:sym typeface="微软雅黑" pitchFamily="34" charset="-122"/>
            </a:endParaRPr>
          </a:p>
        </p:txBody>
      </p:sp>
      <p:cxnSp>
        <p:nvCxnSpPr>
          <p:cNvPr id="55" name="直接连接符 54"/>
          <p:cNvCxnSpPr>
            <a:stCxn id="47" idx="6"/>
          </p:cNvCxnSpPr>
          <p:nvPr/>
        </p:nvCxnSpPr>
        <p:spPr>
          <a:xfrm flipV="1">
            <a:off x="6574698" y="4499723"/>
            <a:ext cx="1088286" cy="7822"/>
          </a:xfrm>
          <a:prstGeom prst="line">
            <a:avLst/>
          </a:prstGeom>
          <a:noFill/>
          <a:ln w="9525" cap="flat" cmpd="sng">
            <a:solidFill>
              <a:srgbClr val="222A35"/>
            </a:solidFill>
            <a:prstDash val="dash"/>
            <a:bevel/>
            <a:headEnd type="oval" w="med" len="med"/>
            <a:tailEnd type="oval" w="med" len="med"/>
          </a:ln>
          <a:extLst>
            <a:ext uri="{909E8E84-426E-40DD-AFC4-6F175D3DCCD1}">
              <a14:hiddenFill xmlns:a14="http://schemas.microsoft.com/office/drawing/2010/main">
                <a:noFill/>
              </a14:hiddenFill>
            </a:ext>
          </a:extLst>
        </p:spPr>
      </p:cxnSp>
      <p:sp>
        <p:nvSpPr>
          <p:cNvPr id="58" name="矩形 47"/>
          <p:cNvSpPr>
            <a:spLocks noChangeArrowheads="1"/>
          </p:cNvSpPr>
          <p:nvPr/>
        </p:nvSpPr>
        <p:spPr bwMode="auto">
          <a:xfrm>
            <a:off x="7876722" y="4061273"/>
            <a:ext cx="3464377" cy="892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30000"/>
              </a:lnSpc>
              <a:spcBef>
                <a:spcPct val="0"/>
              </a:spcBef>
              <a:buNone/>
            </a:pPr>
            <a:r>
              <a:rPr lang="zh-CN" altLang="zh-CN" sz="2000" dirty="0"/>
              <a:t>乡村振兴取得重要进展，制度框架和政策体系基本</a:t>
            </a:r>
            <a:r>
              <a:rPr lang="zh-CN" altLang="zh-CN" sz="2000" dirty="0" smtClean="0"/>
              <a:t>形成</a:t>
            </a:r>
            <a:r>
              <a:rPr lang="zh-CN" altLang="en-US" sz="2000" dirty="0"/>
              <a:t>。</a:t>
            </a:r>
            <a:endParaRPr lang="zh-CN" altLang="en-US" sz="2000" dirty="0">
              <a:solidFill>
                <a:schemeClr val="tx1">
                  <a:lumMod val="75000"/>
                  <a:lumOff val="25000"/>
                </a:schemeClr>
              </a:solidFill>
              <a:sym typeface="微软雅黑" pitchFamily="34" charset="-122"/>
            </a:endParaRPr>
          </a:p>
        </p:txBody>
      </p:sp>
    </p:spTree>
    <p:extLst>
      <p:ext uri="{BB962C8B-B14F-4D97-AF65-F5344CB8AC3E}">
        <p14:creationId xmlns:p14="http://schemas.microsoft.com/office/powerpoint/2010/main" val="2167960716"/>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12" presetClass="entr" presetSubtype="1"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300"/>
                                        <p:tgtEl>
                                          <p:spTgt spid="37"/>
                                        </p:tgtEl>
                                        <p:attrNameLst>
                                          <p:attrName>ppt_y</p:attrName>
                                        </p:attrNameLst>
                                      </p:cBhvr>
                                      <p:tavLst>
                                        <p:tav tm="0">
                                          <p:val>
                                            <p:strVal val="#ppt_y-#ppt_h*1.125000"/>
                                          </p:val>
                                        </p:tav>
                                        <p:tav tm="100000">
                                          <p:val>
                                            <p:strVal val="#ppt_y"/>
                                          </p:val>
                                        </p:tav>
                                      </p:tavLst>
                                    </p:anim>
                                    <p:animEffect transition="in" filter="wipe(down)">
                                      <p:cBhvr>
                                        <p:cTn id="12" dur="300"/>
                                        <p:tgtEl>
                                          <p:spTgt spid="37"/>
                                        </p:tgtEl>
                                      </p:cBhvr>
                                    </p:animEffect>
                                  </p:childTnLst>
                                </p:cTn>
                              </p:par>
                              <p:par>
                                <p:cTn id="13" presetID="12" presetClass="entr" presetSubtype="1"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300"/>
                                        <p:tgtEl>
                                          <p:spTgt spid="44"/>
                                        </p:tgtEl>
                                        <p:attrNameLst>
                                          <p:attrName>ppt_y</p:attrName>
                                        </p:attrNameLst>
                                      </p:cBhvr>
                                      <p:tavLst>
                                        <p:tav tm="0">
                                          <p:val>
                                            <p:strVal val="#ppt_y-#ppt_h*1.125000"/>
                                          </p:val>
                                        </p:tav>
                                        <p:tav tm="100000">
                                          <p:val>
                                            <p:strVal val="#ppt_y"/>
                                          </p:val>
                                        </p:tav>
                                      </p:tavLst>
                                    </p:anim>
                                    <p:animEffect transition="in" filter="wipe(down)">
                                      <p:cBhvr>
                                        <p:cTn id="16" dur="300"/>
                                        <p:tgtEl>
                                          <p:spTgt spid="44"/>
                                        </p:tgtEl>
                                      </p:cBhvr>
                                    </p:animEffect>
                                  </p:childTnLst>
                                </p:cTn>
                              </p:par>
                            </p:childTnLst>
                          </p:cTn>
                        </p:par>
                        <p:par>
                          <p:cTn id="17" fill="hold">
                            <p:stCondLst>
                              <p:cond delay="800"/>
                            </p:stCondLst>
                            <p:childTnLst>
                              <p:par>
                                <p:cTn id="18" presetID="12" presetClass="entr" presetSubtype="1"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 calcmode="lin" valueType="num">
                                      <p:cBhvr additive="base">
                                        <p:cTn id="20" dur="300"/>
                                        <p:tgtEl>
                                          <p:spTgt spid="38"/>
                                        </p:tgtEl>
                                        <p:attrNameLst>
                                          <p:attrName>ppt_y</p:attrName>
                                        </p:attrNameLst>
                                      </p:cBhvr>
                                      <p:tavLst>
                                        <p:tav tm="0">
                                          <p:val>
                                            <p:strVal val="#ppt_y-#ppt_h*1.125000"/>
                                          </p:val>
                                        </p:tav>
                                        <p:tav tm="100000">
                                          <p:val>
                                            <p:strVal val="#ppt_y"/>
                                          </p:val>
                                        </p:tav>
                                      </p:tavLst>
                                    </p:anim>
                                    <p:animEffect transition="in" filter="wipe(down)">
                                      <p:cBhvr>
                                        <p:cTn id="21" dur="300"/>
                                        <p:tgtEl>
                                          <p:spTgt spid="38"/>
                                        </p:tgtEl>
                                      </p:cBhvr>
                                    </p:animEffect>
                                  </p:childTnLst>
                                </p:cTn>
                              </p:par>
                              <p:par>
                                <p:cTn id="22" presetID="12" presetClass="entr" presetSubtype="1" fill="hold" grpId="0" nodeType="withEffect">
                                  <p:stCondLst>
                                    <p:cond delay="0"/>
                                  </p:stCondLst>
                                  <p:childTnLst>
                                    <p:set>
                                      <p:cBhvr>
                                        <p:cTn id="23" dur="1" fill="hold">
                                          <p:stCondLst>
                                            <p:cond delay="0"/>
                                          </p:stCondLst>
                                        </p:cTn>
                                        <p:tgtEl>
                                          <p:spTgt spid="43"/>
                                        </p:tgtEl>
                                        <p:attrNameLst>
                                          <p:attrName>style.visibility</p:attrName>
                                        </p:attrNameLst>
                                      </p:cBhvr>
                                      <p:to>
                                        <p:strVal val="visible"/>
                                      </p:to>
                                    </p:set>
                                    <p:anim calcmode="lin" valueType="num">
                                      <p:cBhvr additive="base">
                                        <p:cTn id="24" dur="300"/>
                                        <p:tgtEl>
                                          <p:spTgt spid="43"/>
                                        </p:tgtEl>
                                        <p:attrNameLst>
                                          <p:attrName>ppt_y</p:attrName>
                                        </p:attrNameLst>
                                      </p:cBhvr>
                                      <p:tavLst>
                                        <p:tav tm="0">
                                          <p:val>
                                            <p:strVal val="#ppt_y-#ppt_h*1.125000"/>
                                          </p:val>
                                        </p:tav>
                                        <p:tav tm="100000">
                                          <p:val>
                                            <p:strVal val="#ppt_y"/>
                                          </p:val>
                                        </p:tav>
                                      </p:tavLst>
                                    </p:anim>
                                    <p:animEffect transition="in" filter="wipe(down)">
                                      <p:cBhvr>
                                        <p:cTn id="25" dur="300"/>
                                        <p:tgtEl>
                                          <p:spTgt spid="43"/>
                                        </p:tgtEl>
                                      </p:cBhvr>
                                    </p:animEffect>
                                  </p:childTnLst>
                                </p:cTn>
                              </p:par>
                            </p:childTnLst>
                          </p:cTn>
                        </p:par>
                        <p:par>
                          <p:cTn id="26" fill="hold">
                            <p:stCondLst>
                              <p:cond delay="1100"/>
                            </p:stCondLst>
                            <p:childTnLst>
                              <p:par>
                                <p:cTn id="27" presetID="12" presetClass="entr" presetSubtype="1"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300"/>
                                        <p:tgtEl>
                                          <p:spTgt spid="39"/>
                                        </p:tgtEl>
                                        <p:attrNameLst>
                                          <p:attrName>ppt_y</p:attrName>
                                        </p:attrNameLst>
                                      </p:cBhvr>
                                      <p:tavLst>
                                        <p:tav tm="0">
                                          <p:val>
                                            <p:strVal val="#ppt_y-#ppt_h*1.125000"/>
                                          </p:val>
                                        </p:tav>
                                        <p:tav tm="100000">
                                          <p:val>
                                            <p:strVal val="#ppt_y"/>
                                          </p:val>
                                        </p:tav>
                                      </p:tavLst>
                                    </p:anim>
                                    <p:animEffect transition="in" filter="wipe(down)">
                                      <p:cBhvr>
                                        <p:cTn id="30" dur="300"/>
                                        <p:tgtEl>
                                          <p:spTgt spid="39"/>
                                        </p:tgtEl>
                                      </p:cBhvr>
                                    </p:animEffect>
                                  </p:childTnLst>
                                </p:cTn>
                              </p:par>
                              <p:par>
                                <p:cTn id="31" presetID="12" presetClass="entr" presetSubtype="1" fill="hold" grpId="0" nodeType="with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additive="base">
                                        <p:cTn id="33" dur="300"/>
                                        <p:tgtEl>
                                          <p:spTgt spid="42"/>
                                        </p:tgtEl>
                                        <p:attrNameLst>
                                          <p:attrName>ppt_y</p:attrName>
                                        </p:attrNameLst>
                                      </p:cBhvr>
                                      <p:tavLst>
                                        <p:tav tm="0">
                                          <p:val>
                                            <p:strVal val="#ppt_y-#ppt_h*1.125000"/>
                                          </p:val>
                                        </p:tav>
                                        <p:tav tm="100000">
                                          <p:val>
                                            <p:strVal val="#ppt_y"/>
                                          </p:val>
                                        </p:tav>
                                      </p:tavLst>
                                    </p:anim>
                                    <p:animEffect transition="in" filter="wipe(down)">
                                      <p:cBhvr>
                                        <p:cTn id="34" dur="300"/>
                                        <p:tgtEl>
                                          <p:spTgt spid="42"/>
                                        </p:tgtEl>
                                      </p:cBhvr>
                                    </p:animEffect>
                                  </p:childTnLst>
                                </p:cTn>
                              </p:par>
                            </p:childTnLst>
                          </p:cTn>
                        </p:par>
                        <p:par>
                          <p:cTn id="35" fill="hold">
                            <p:stCondLst>
                              <p:cond delay="1400"/>
                            </p:stCondLst>
                            <p:childTnLst>
                              <p:par>
                                <p:cTn id="36" presetID="2" presetClass="entr" presetSubtype="4" fill="hold" grpId="0" nodeType="afterEffect">
                                  <p:stCondLst>
                                    <p:cond delay="0"/>
                                  </p:stCondLst>
                                  <p:childTnLst>
                                    <p:set>
                                      <p:cBhvr>
                                        <p:cTn id="37" dur="1" fill="hold">
                                          <p:stCondLst>
                                            <p:cond delay="0"/>
                                          </p:stCondLst>
                                        </p:cTn>
                                        <p:tgtEl>
                                          <p:spTgt spid="47"/>
                                        </p:tgtEl>
                                        <p:attrNameLst>
                                          <p:attrName>style.visibility</p:attrName>
                                        </p:attrNameLst>
                                      </p:cBhvr>
                                      <p:to>
                                        <p:strVal val="visible"/>
                                      </p:to>
                                    </p:set>
                                    <p:anim calcmode="lin" valueType="num">
                                      <p:cBhvr additive="base">
                                        <p:cTn id="38" dur="250" fill="hold"/>
                                        <p:tgtEl>
                                          <p:spTgt spid="47"/>
                                        </p:tgtEl>
                                        <p:attrNameLst>
                                          <p:attrName>ppt_x</p:attrName>
                                        </p:attrNameLst>
                                      </p:cBhvr>
                                      <p:tavLst>
                                        <p:tav tm="0">
                                          <p:val>
                                            <p:strVal val="#ppt_x"/>
                                          </p:val>
                                        </p:tav>
                                        <p:tav tm="100000">
                                          <p:val>
                                            <p:strVal val="#ppt_x"/>
                                          </p:val>
                                        </p:tav>
                                      </p:tavLst>
                                    </p:anim>
                                    <p:anim calcmode="lin" valueType="num">
                                      <p:cBhvr additive="base">
                                        <p:cTn id="39" dur="250" fill="hold"/>
                                        <p:tgtEl>
                                          <p:spTgt spid="47"/>
                                        </p:tgtEl>
                                        <p:attrNameLst>
                                          <p:attrName>ppt_y</p:attrName>
                                        </p:attrNameLst>
                                      </p:cBhvr>
                                      <p:tavLst>
                                        <p:tav tm="0">
                                          <p:val>
                                            <p:strVal val="1+#ppt_h/2"/>
                                          </p:val>
                                        </p:tav>
                                        <p:tav tm="100000">
                                          <p:val>
                                            <p:strVal val="#ppt_y"/>
                                          </p:val>
                                        </p:tav>
                                      </p:tavLst>
                                    </p:anim>
                                  </p:childTnLst>
                                </p:cTn>
                              </p:par>
                            </p:childTnLst>
                          </p:cTn>
                        </p:par>
                        <p:par>
                          <p:cTn id="40" fill="hold">
                            <p:stCondLst>
                              <p:cond delay="1650"/>
                            </p:stCondLst>
                            <p:childTnLst>
                              <p:par>
                                <p:cTn id="41" presetID="2" presetClass="entr" presetSubtype="4"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additive="base">
                                        <p:cTn id="43" dur="250" fill="hold"/>
                                        <p:tgtEl>
                                          <p:spTgt spid="46"/>
                                        </p:tgtEl>
                                        <p:attrNameLst>
                                          <p:attrName>ppt_x</p:attrName>
                                        </p:attrNameLst>
                                      </p:cBhvr>
                                      <p:tavLst>
                                        <p:tav tm="0">
                                          <p:val>
                                            <p:strVal val="#ppt_x"/>
                                          </p:val>
                                        </p:tav>
                                        <p:tav tm="100000">
                                          <p:val>
                                            <p:strVal val="#ppt_x"/>
                                          </p:val>
                                        </p:tav>
                                      </p:tavLst>
                                    </p:anim>
                                    <p:anim calcmode="lin" valueType="num">
                                      <p:cBhvr additive="base">
                                        <p:cTn id="44" dur="250" fill="hold"/>
                                        <p:tgtEl>
                                          <p:spTgt spid="46"/>
                                        </p:tgtEl>
                                        <p:attrNameLst>
                                          <p:attrName>ppt_y</p:attrName>
                                        </p:attrNameLst>
                                      </p:cBhvr>
                                      <p:tavLst>
                                        <p:tav tm="0">
                                          <p:val>
                                            <p:strVal val="1+#ppt_h/2"/>
                                          </p:val>
                                        </p:tav>
                                        <p:tav tm="100000">
                                          <p:val>
                                            <p:strVal val="#ppt_y"/>
                                          </p:val>
                                        </p:tav>
                                      </p:tavLst>
                                    </p:anim>
                                  </p:childTnLst>
                                </p:cTn>
                              </p:par>
                            </p:childTnLst>
                          </p:cTn>
                        </p:par>
                        <p:par>
                          <p:cTn id="45" fill="hold">
                            <p:stCondLst>
                              <p:cond delay="1900"/>
                            </p:stCondLst>
                            <p:childTnLst>
                              <p:par>
                                <p:cTn id="46" presetID="2" presetClass="entr" presetSubtype="4" fill="hold" grpId="0" nodeType="afterEffect">
                                  <p:stCondLst>
                                    <p:cond delay="0"/>
                                  </p:stCondLst>
                                  <p:childTnLst>
                                    <p:set>
                                      <p:cBhvr>
                                        <p:cTn id="47" dur="1" fill="hold">
                                          <p:stCondLst>
                                            <p:cond delay="0"/>
                                          </p:stCondLst>
                                        </p:cTn>
                                        <p:tgtEl>
                                          <p:spTgt spid="45"/>
                                        </p:tgtEl>
                                        <p:attrNameLst>
                                          <p:attrName>style.visibility</p:attrName>
                                        </p:attrNameLst>
                                      </p:cBhvr>
                                      <p:to>
                                        <p:strVal val="visible"/>
                                      </p:to>
                                    </p:set>
                                    <p:anim calcmode="lin" valueType="num">
                                      <p:cBhvr additive="base">
                                        <p:cTn id="48" dur="250" fill="hold"/>
                                        <p:tgtEl>
                                          <p:spTgt spid="45"/>
                                        </p:tgtEl>
                                        <p:attrNameLst>
                                          <p:attrName>ppt_x</p:attrName>
                                        </p:attrNameLst>
                                      </p:cBhvr>
                                      <p:tavLst>
                                        <p:tav tm="0">
                                          <p:val>
                                            <p:strVal val="#ppt_x"/>
                                          </p:val>
                                        </p:tav>
                                        <p:tav tm="100000">
                                          <p:val>
                                            <p:strVal val="#ppt_x"/>
                                          </p:val>
                                        </p:tav>
                                      </p:tavLst>
                                    </p:anim>
                                    <p:anim calcmode="lin" valueType="num">
                                      <p:cBhvr additive="base">
                                        <p:cTn id="49" dur="250" fill="hold"/>
                                        <p:tgtEl>
                                          <p:spTgt spid="45"/>
                                        </p:tgtEl>
                                        <p:attrNameLst>
                                          <p:attrName>ppt_y</p:attrName>
                                        </p:attrNameLst>
                                      </p:cBhvr>
                                      <p:tavLst>
                                        <p:tav tm="0">
                                          <p:val>
                                            <p:strVal val="1+#ppt_h/2"/>
                                          </p:val>
                                        </p:tav>
                                        <p:tav tm="100000">
                                          <p:val>
                                            <p:strVal val="#ppt_y"/>
                                          </p:val>
                                        </p:tav>
                                      </p:tavLst>
                                    </p:anim>
                                  </p:childTnLst>
                                </p:cTn>
                              </p:par>
                            </p:childTnLst>
                          </p:cTn>
                        </p:par>
                        <p:par>
                          <p:cTn id="50" fill="hold">
                            <p:stCondLst>
                              <p:cond delay="2150"/>
                            </p:stCondLst>
                            <p:childTnLst>
                              <p:par>
                                <p:cTn id="51" presetID="22" presetClass="entr" presetSubtype="8" fill="hold" grpId="0" nodeType="afterEffect">
                                  <p:stCondLst>
                                    <p:cond delay="0"/>
                                  </p:stCondLst>
                                  <p:childTnLst>
                                    <p:set>
                                      <p:cBhvr>
                                        <p:cTn id="52" dur="1" fill="hold">
                                          <p:stCondLst>
                                            <p:cond delay="0"/>
                                          </p:stCondLst>
                                        </p:cTn>
                                        <p:tgtEl>
                                          <p:spTgt spid="49"/>
                                        </p:tgtEl>
                                        <p:attrNameLst>
                                          <p:attrName>style.visibility</p:attrName>
                                        </p:attrNameLst>
                                      </p:cBhvr>
                                      <p:to>
                                        <p:strVal val="visible"/>
                                      </p:to>
                                    </p:set>
                                    <p:animEffect transition="in" filter="wipe(left)">
                                      <p:cBhvr>
                                        <p:cTn id="53" dur="500"/>
                                        <p:tgtEl>
                                          <p:spTgt spid="49"/>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51"/>
                                        </p:tgtEl>
                                        <p:attrNameLst>
                                          <p:attrName>style.visibility</p:attrName>
                                        </p:attrNameLst>
                                      </p:cBhvr>
                                      <p:to>
                                        <p:strVal val="visible"/>
                                      </p:to>
                                    </p:set>
                                    <p:animEffect transition="in" filter="wipe(left)">
                                      <p:cBhvr>
                                        <p:cTn id="56" dur="500"/>
                                        <p:tgtEl>
                                          <p:spTgt spid="51"/>
                                        </p:tgtEl>
                                      </p:cBhvr>
                                    </p:animEffect>
                                  </p:childTnLst>
                                </p:cTn>
                              </p:par>
                            </p:childTnLst>
                          </p:cTn>
                        </p:par>
                        <p:par>
                          <p:cTn id="57" fill="hold">
                            <p:stCondLst>
                              <p:cond delay="2650"/>
                            </p:stCondLst>
                            <p:childTnLst>
                              <p:par>
                                <p:cTn id="58" presetID="22" presetClass="entr" presetSubtype="8" fill="hold" grpId="0" nodeType="afterEffect">
                                  <p:stCondLst>
                                    <p:cond delay="0"/>
                                  </p:stCondLst>
                                  <p:childTnLst>
                                    <p:set>
                                      <p:cBhvr>
                                        <p:cTn id="59" dur="1" fill="hold">
                                          <p:stCondLst>
                                            <p:cond delay="0"/>
                                          </p:stCondLst>
                                        </p:cTn>
                                        <p:tgtEl>
                                          <p:spTgt spid="52"/>
                                        </p:tgtEl>
                                        <p:attrNameLst>
                                          <p:attrName>style.visibility</p:attrName>
                                        </p:attrNameLst>
                                      </p:cBhvr>
                                      <p:to>
                                        <p:strVal val="visible"/>
                                      </p:to>
                                    </p:set>
                                    <p:animEffect transition="in" filter="wipe(left)">
                                      <p:cBhvr>
                                        <p:cTn id="60" dur="450"/>
                                        <p:tgtEl>
                                          <p:spTgt spid="52"/>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54"/>
                                        </p:tgtEl>
                                        <p:attrNameLst>
                                          <p:attrName>style.visibility</p:attrName>
                                        </p:attrNameLst>
                                      </p:cBhvr>
                                      <p:to>
                                        <p:strVal val="visible"/>
                                      </p:to>
                                    </p:set>
                                    <p:animEffect transition="in" filter="wipe(left)">
                                      <p:cBhvr>
                                        <p:cTn id="63" dur="500"/>
                                        <p:tgtEl>
                                          <p:spTgt spid="54"/>
                                        </p:tgtEl>
                                      </p:cBhvr>
                                    </p:animEffect>
                                  </p:childTnLst>
                                </p:cTn>
                              </p:par>
                            </p:childTnLst>
                          </p:cTn>
                        </p:par>
                        <p:par>
                          <p:cTn id="64" fill="hold">
                            <p:stCondLst>
                              <p:cond delay="3150"/>
                            </p:stCondLst>
                            <p:childTnLst>
                              <p:par>
                                <p:cTn id="65" presetID="22" presetClass="entr" presetSubtype="8"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Effect transition="in" filter="wipe(left)">
                                      <p:cBhvr>
                                        <p:cTn id="67" dur="350"/>
                                        <p:tgtEl>
                                          <p:spTgt spid="55"/>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58"/>
                                        </p:tgtEl>
                                        <p:attrNameLst>
                                          <p:attrName>style.visibility</p:attrName>
                                        </p:attrNameLst>
                                      </p:cBhvr>
                                      <p:to>
                                        <p:strVal val="visible"/>
                                      </p:to>
                                    </p:set>
                                    <p:animEffect transition="in" filter="wipe(left)">
                                      <p:cBhvr>
                                        <p:cTn id="70"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animBg="1"/>
      <p:bldP spid="38" grpId="0" animBg="1"/>
      <p:bldP spid="39" grpId="0" animBg="1"/>
      <p:bldP spid="42" grpId="0"/>
      <p:bldP spid="43" grpId="0"/>
      <p:bldP spid="44" grpId="0"/>
      <p:bldP spid="45" grpId="0" animBg="1"/>
      <p:bldP spid="46" grpId="0" animBg="1"/>
      <p:bldP spid="47" grpId="0" animBg="1"/>
      <p:bldP spid="49" grpId="0" animBg="1"/>
      <p:bldP spid="51" grpId="0"/>
      <p:bldP spid="52" grpId="0" animBg="1"/>
      <p:bldP spid="54" grpId="0"/>
      <p:bldP spid="5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矩形 3"/>
          <p:cNvSpPr>
            <a:spLocks noChangeArrowheads="1"/>
          </p:cNvSpPr>
          <p:nvPr/>
        </p:nvSpPr>
        <p:spPr bwMode="auto">
          <a:xfrm>
            <a:off x="1314792" y="295312"/>
            <a:ext cx="2821588"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spcBef>
                <a:spcPct val="0"/>
              </a:spcBef>
              <a:buNone/>
            </a:pPr>
            <a:r>
              <a:rPr lang="zh-CN" altLang="zh-CN" sz="2933" b="1" dirty="0" smtClean="0">
                <a:solidFill>
                  <a:schemeClr val="tx1">
                    <a:lumMod val="75000"/>
                    <a:lumOff val="25000"/>
                  </a:schemeClr>
                </a:solidFill>
                <a:latin typeface="Arial" panose="020B0604020202020204" pitchFamily="34" charset="0"/>
                <a:cs typeface="Arial" panose="020B0604020202020204" pitchFamily="34" charset="0"/>
              </a:rPr>
              <a:t>（</a:t>
            </a:r>
            <a:r>
              <a:rPr lang="zh-CN" altLang="zh-CN" sz="2933" b="1" dirty="0">
                <a:solidFill>
                  <a:schemeClr val="tx1">
                    <a:lumMod val="75000"/>
                    <a:lumOff val="25000"/>
                  </a:schemeClr>
                </a:solidFill>
                <a:latin typeface="Arial" panose="020B0604020202020204" pitchFamily="34" charset="0"/>
                <a:cs typeface="Arial" panose="020B0604020202020204" pitchFamily="34" charset="0"/>
              </a:rPr>
              <a:t>三）实现路径</a:t>
            </a:r>
            <a:endParaRPr lang="zh-CN" altLang="en-US" sz="2933"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9" name="矩形 47"/>
          <p:cNvSpPr>
            <a:spLocks noChangeArrowheads="1"/>
          </p:cNvSpPr>
          <p:nvPr/>
        </p:nvSpPr>
        <p:spPr bwMode="auto">
          <a:xfrm>
            <a:off x="1170648" y="1274298"/>
            <a:ext cx="9713252" cy="4216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50000"/>
              </a:lnSpc>
              <a:buNone/>
            </a:pPr>
            <a:r>
              <a:rPr lang="zh-CN" altLang="zh-CN" sz="2000" dirty="0" smtClean="0"/>
              <a:t>中国</a:t>
            </a:r>
            <a:r>
              <a:rPr lang="zh-CN" altLang="zh-CN" sz="2000" dirty="0"/>
              <a:t>特色社会主义乡村振兴道路怎么走</a:t>
            </a:r>
            <a:r>
              <a:rPr lang="en-US" altLang="zh-CN" sz="2000" dirty="0"/>
              <a:t>?</a:t>
            </a:r>
            <a:r>
              <a:rPr lang="zh-CN" altLang="zh-CN" sz="2000" dirty="0"/>
              <a:t>党中央提出了七条“之路”：</a:t>
            </a:r>
          </a:p>
          <a:p>
            <a:pPr>
              <a:lnSpc>
                <a:spcPct val="150000"/>
              </a:lnSpc>
              <a:buNone/>
            </a:pPr>
            <a:r>
              <a:rPr lang="en-US" altLang="zh-CN" sz="2000" dirty="0"/>
              <a:t>   1</a:t>
            </a:r>
            <a:r>
              <a:rPr lang="zh-CN" altLang="zh-CN" sz="2000" dirty="0"/>
              <a:t>、必须重塑城乡关系，走城乡融合发展之路</a:t>
            </a:r>
            <a:r>
              <a:rPr lang="en-US" altLang="zh-CN" sz="2000" dirty="0"/>
              <a:t>;</a:t>
            </a:r>
            <a:endParaRPr lang="zh-CN" altLang="zh-CN" sz="2000" dirty="0"/>
          </a:p>
          <a:p>
            <a:pPr>
              <a:lnSpc>
                <a:spcPct val="150000"/>
              </a:lnSpc>
              <a:buNone/>
            </a:pPr>
            <a:r>
              <a:rPr lang="en-US" altLang="zh-CN" sz="2000" dirty="0"/>
              <a:t>   2</a:t>
            </a:r>
            <a:r>
              <a:rPr lang="zh-CN" altLang="zh-CN" sz="2000" dirty="0"/>
              <a:t>、必须巩固完善农村基本经营制度，走共同富裕之路</a:t>
            </a:r>
            <a:r>
              <a:rPr lang="en-US" altLang="zh-CN" sz="2000" dirty="0"/>
              <a:t>;</a:t>
            </a:r>
            <a:endParaRPr lang="zh-CN" altLang="zh-CN" sz="2000" dirty="0"/>
          </a:p>
          <a:p>
            <a:pPr>
              <a:lnSpc>
                <a:spcPct val="150000"/>
              </a:lnSpc>
              <a:buNone/>
            </a:pPr>
            <a:r>
              <a:rPr lang="en-US" altLang="zh-CN" sz="2000" dirty="0"/>
              <a:t>   3</a:t>
            </a:r>
            <a:r>
              <a:rPr lang="zh-CN" altLang="zh-CN" sz="2000" dirty="0"/>
              <a:t>、必须</a:t>
            </a:r>
            <a:r>
              <a:rPr lang="zh-CN" altLang="zh-CN" sz="2000" dirty="0" smtClean="0"/>
              <a:t>深化</a:t>
            </a:r>
            <a:r>
              <a:rPr lang="zh-CN" altLang="en-US" sz="2000" dirty="0" smtClean="0"/>
              <a:t>农业供给侧</a:t>
            </a:r>
            <a:r>
              <a:rPr lang="zh-CN" altLang="zh-CN" sz="2000" dirty="0" smtClean="0"/>
              <a:t>结构性</a:t>
            </a:r>
            <a:r>
              <a:rPr lang="zh-CN" altLang="zh-CN" sz="2000" dirty="0"/>
              <a:t>改革，走质量兴农之路</a:t>
            </a:r>
            <a:r>
              <a:rPr lang="en-US" altLang="zh-CN" sz="2000" dirty="0"/>
              <a:t>;</a:t>
            </a:r>
            <a:endParaRPr lang="zh-CN" altLang="zh-CN" sz="2000" dirty="0"/>
          </a:p>
          <a:p>
            <a:pPr>
              <a:lnSpc>
                <a:spcPct val="150000"/>
              </a:lnSpc>
              <a:buNone/>
            </a:pPr>
            <a:r>
              <a:rPr lang="en-US" altLang="zh-CN" sz="2000" dirty="0"/>
              <a:t>   4</a:t>
            </a:r>
            <a:r>
              <a:rPr lang="zh-CN" altLang="zh-CN" sz="2000" dirty="0"/>
              <a:t>、必须坚持人与自然和谐共生，走乡村绿色发展之路</a:t>
            </a:r>
            <a:r>
              <a:rPr lang="en-US" altLang="zh-CN" sz="2000" dirty="0"/>
              <a:t>;</a:t>
            </a:r>
            <a:endParaRPr lang="zh-CN" altLang="zh-CN" sz="2000" dirty="0"/>
          </a:p>
          <a:p>
            <a:pPr>
              <a:lnSpc>
                <a:spcPct val="150000"/>
              </a:lnSpc>
              <a:buNone/>
            </a:pPr>
            <a:r>
              <a:rPr lang="en-US" altLang="zh-CN" sz="2000" dirty="0"/>
              <a:t>   5</a:t>
            </a:r>
            <a:r>
              <a:rPr lang="zh-CN" altLang="zh-CN" sz="2000" dirty="0"/>
              <a:t>、必须传承发展提升农耕文明，走乡村文化兴盛之路</a:t>
            </a:r>
            <a:r>
              <a:rPr lang="en-US" altLang="zh-CN" sz="2000" dirty="0"/>
              <a:t>;</a:t>
            </a:r>
            <a:endParaRPr lang="zh-CN" altLang="zh-CN" sz="2000" dirty="0"/>
          </a:p>
          <a:p>
            <a:pPr>
              <a:lnSpc>
                <a:spcPct val="150000"/>
              </a:lnSpc>
              <a:buNone/>
            </a:pPr>
            <a:r>
              <a:rPr lang="en-US" altLang="zh-CN" sz="2000" dirty="0"/>
              <a:t>   6</a:t>
            </a:r>
            <a:r>
              <a:rPr lang="zh-CN" altLang="zh-CN" sz="2000" dirty="0"/>
              <a:t>、必须创新乡村治理体系，走乡村善治之路</a:t>
            </a:r>
            <a:r>
              <a:rPr lang="en-US" altLang="zh-CN" sz="2000" dirty="0"/>
              <a:t>;</a:t>
            </a:r>
            <a:endParaRPr lang="zh-CN" altLang="zh-CN" sz="2000" dirty="0"/>
          </a:p>
          <a:p>
            <a:pPr>
              <a:lnSpc>
                <a:spcPct val="150000"/>
              </a:lnSpc>
              <a:buNone/>
            </a:pPr>
            <a:r>
              <a:rPr lang="en-US" altLang="zh-CN" sz="2000" dirty="0"/>
              <a:t>   7</a:t>
            </a:r>
            <a:r>
              <a:rPr lang="zh-CN" altLang="zh-CN" sz="2000" dirty="0"/>
              <a:t>、必须打好精准脱贫攻坚战，走中国特色减贫之路。</a:t>
            </a:r>
            <a:endParaRPr lang="zh-CN" altLang="en-US" sz="2000" dirty="0">
              <a:sym typeface="微软雅黑" pitchFamily="34" charset="-122"/>
            </a:endParaRPr>
          </a:p>
        </p:txBody>
      </p:sp>
    </p:spTree>
    <p:extLst>
      <p:ext uri="{BB962C8B-B14F-4D97-AF65-F5344CB8AC3E}">
        <p14:creationId xmlns:p14="http://schemas.microsoft.com/office/powerpoint/2010/main" val="34795209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4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矩形 3"/>
          <p:cNvSpPr>
            <a:spLocks noChangeArrowheads="1"/>
          </p:cNvSpPr>
          <p:nvPr/>
        </p:nvSpPr>
        <p:spPr bwMode="auto">
          <a:xfrm>
            <a:off x="1314792" y="295312"/>
            <a:ext cx="2821588"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spcBef>
                <a:spcPct val="0"/>
              </a:spcBef>
              <a:buNone/>
            </a:pPr>
            <a:r>
              <a:rPr lang="zh-CN" altLang="zh-CN" sz="2933" b="1" dirty="0" smtClean="0">
                <a:solidFill>
                  <a:schemeClr val="tx1">
                    <a:lumMod val="75000"/>
                    <a:lumOff val="25000"/>
                  </a:schemeClr>
                </a:solidFill>
                <a:latin typeface="Arial" panose="020B0604020202020204" pitchFamily="34" charset="0"/>
                <a:cs typeface="Arial" panose="020B0604020202020204" pitchFamily="34" charset="0"/>
              </a:rPr>
              <a:t>（</a:t>
            </a:r>
            <a:r>
              <a:rPr lang="zh-CN" altLang="zh-CN" sz="2933" b="1" dirty="0">
                <a:solidFill>
                  <a:schemeClr val="tx1">
                    <a:lumMod val="75000"/>
                    <a:lumOff val="25000"/>
                  </a:schemeClr>
                </a:solidFill>
                <a:latin typeface="Arial" panose="020B0604020202020204" pitchFamily="34" charset="0"/>
                <a:cs typeface="Arial" panose="020B0604020202020204" pitchFamily="34" charset="0"/>
              </a:rPr>
              <a:t>四）总的要求</a:t>
            </a:r>
            <a:endParaRPr lang="zh-CN" altLang="en-US" sz="2933"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9" name="矩形 47"/>
          <p:cNvSpPr>
            <a:spLocks noChangeArrowheads="1"/>
          </p:cNvSpPr>
          <p:nvPr/>
        </p:nvSpPr>
        <p:spPr bwMode="auto">
          <a:xfrm>
            <a:off x="1170648" y="1274298"/>
            <a:ext cx="9713252" cy="3908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50000"/>
              </a:lnSpc>
              <a:buNone/>
            </a:pPr>
            <a:r>
              <a:rPr lang="zh-CN" altLang="en-US" sz="2000" b="1" dirty="0" smtClean="0"/>
              <a:t>总的要求：</a:t>
            </a:r>
            <a:r>
              <a:rPr lang="zh-CN" altLang="zh-CN" sz="2000" b="1" dirty="0" smtClean="0"/>
              <a:t>产业</a:t>
            </a:r>
            <a:r>
              <a:rPr lang="zh-CN" altLang="zh-CN" sz="2000" b="1" dirty="0"/>
              <a:t>兴旺  生态宜居  乡风文明  治理有效  生活</a:t>
            </a:r>
            <a:r>
              <a:rPr lang="zh-CN" altLang="zh-CN" sz="2000" b="1" dirty="0" smtClean="0"/>
              <a:t>富裕</a:t>
            </a:r>
            <a:endParaRPr lang="en-US" altLang="zh-CN" sz="2000" b="1" dirty="0" smtClean="0"/>
          </a:p>
          <a:p>
            <a:pPr>
              <a:lnSpc>
                <a:spcPct val="150000"/>
              </a:lnSpc>
              <a:buNone/>
            </a:pPr>
            <a:endParaRPr lang="en-US" altLang="zh-CN" sz="2000" b="1" dirty="0" smtClean="0"/>
          </a:p>
          <a:p>
            <a:pPr>
              <a:lnSpc>
                <a:spcPct val="150000"/>
              </a:lnSpc>
              <a:buNone/>
            </a:pPr>
            <a:r>
              <a:rPr lang="zh-CN" altLang="zh-CN" sz="2000" dirty="0"/>
              <a:t> </a:t>
            </a:r>
            <a:r>
              <a:rPr lang="en-US" altLang="zh-CN" sz="2000" b="1" dirty="0"/>
              <a:t>1</a:t>
            </a:r>
            <a:r>
              <a:rPr lang="zh-CN" altLang="zh-CN" sz="2000" b="1" dirty="0"/>
              <a:t>、产业兴旺是实现乡村振兴的基石。</a:t>
            </a:r>
            <a:r>
              <a:rPr lang="zh-CN" altLang="zh-CN" sz="2000" dirty="0" smtClean="0"/>
              <a:t>发展</a:t>
            </a:r>
            <a:r>
              <a:rPr lang="zh-CN" altLang="en-US" sz="2000" dirty="0" smtClean="0"/>
              <a:t>现代农业</a:t>
            </a:r>
            <a:r>
              <a:rPr lang="zh-CN" altLang="zh-CN" sz="2000" dirty="0" smtClean="0"/>
              <a:t>是</a:t>
            </a:r>
            <a:r>
              <a:rPr lang="zh-CN" altLang="zh-CN" sz="2000" dirty="0"/>
              <a:t>产业兴旺最重要的内容，其重点是通过产品、技术、制度、组织和管理创新，提高良种化</a:t>
            </a:r>
            <a:r>
              <a:rPr lang="zh-CN" altLang="zh-CN" sz="2000" dirty="0" smtClean="0"/>
              <a:t>、</a:t>
            </a:r>
            <a:r>
              <a:rPr lang="zh-CN" altLang="en-US" sz="2000" dirty="0" smtClean="0"/>
              <a:t>机械化</a:t>
            </a:r>
            <a:r>
              <a:rPr lang="zh-CN" altLang="zh-CN" sz="2000" dirty="0" smtClean="0"/>
              <a:t>、</a:t>
            </a:r>
            <a:r>
              <a:rPr lang="zh-CN" altLang="zh-CN" sz="2000" dirty="0"/>
              <a:t>科技化、信息化、标准化、制度化和组织化水平，推动农业、林业、牧业、渔业和农产品加工业转型升级。一方面，大力发展以</a:t>
            </a:r>
            <a:r>
              <a:rPr lang="zh-CN" altLang="zh-CN" sz="2000" dirty="0" smtClean="0"/>
              <a:t>新型</a:t>
            </a:r>
            <a:r>
              <a:rPr lang="zh-CN" altLang="en-US" sz="2000" dirty="0" smtClean="0"/>
              <a:t>职业农民</a:t>
            </a:r>
            <a:r>
              <a:rPr lang="zh-CN" altLang="zh-CN" sz="2000" dirty="0" smtClean="0"/>
              <a:t>、</a:t>
            </a:r>
            <a:r>
              <a:rPr lang="zh-CN" altLang="zh-CN" sz="2000" dirty="0"/>
              <a:t>适度经营规模、作业外包服务和绿色农业为主要内容的现代农业</a:t>
            </a:r>
            <a:r>
              <a:rPr lang="en-US" altLang="zh-CN" sz="2000" dirty="0"/>
              <a:t>;</a:t>
            </a:r>
            <a:r>
              <a:rPr lang="zh-CN" altLang="zh-CN" sz="2000" dirty="0"/>
              <a:t>另一方面，推进农村一、二、三产业融合发展，促进农业产业链延伸，为农民创造更多就业和增收机会。</a:t>
            </a:r>
            <a:endParaRPr lang="zh-CN" altLang="en-US" sz="2000" dirty="0">
              <a:sym typeface="微软雅黑" pitchFamily="34" charset="-122"/>
            </a:endParaRPr>
          </a:p>
        </p:txBody>
      </p:sp>
    </p:spTree>
    <p:extLst>
      <p:ext uri="{BB962C8B-B14F-4D97-AF65-F5344CB8AC3E}">
        <p14:creationId xmlns:p14="http://schemas.microsoft.com/office/powerpoint/2010/main" val="407942022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4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29"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1cfe325ac88af4cb1e315171a86c19382325f4f"/>
  <p:tag name="ISPRING_PRESENTATION_TITLE" val="模板077.pptx"/>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1898</Words>
  <Application>Microsoft Office PowerPoint</Application>
  <PresentationFormat>自定义</PresentationFormat>
  <Paragraphs>139</Paragraphs>
  <Slides>24</Slides>
  <Notes>24</Notes>
  <HiddenSlides>0</HiddenSlides>
  <MMClips>1</MMClips>
  <ScaleCrop>false</ScaleCrop>
  <HeadingPairs>
    <vt:vector size="4" baseType="variant">
      <vt:variant>
        <vt:lpstr>主题</vt:lpstr>
      </vt:variant>
      <vt:variant>
        <vt:i4>1</vt:i4>
      </vt:variant>
      <vt:variant>
        <vt:lpstr>幻灯片标题</vt:lpstr>
      </vt:variant>
      <vt:variant>
        <vt:i4>24</vt:i4>
      </vt:variant>
    </vt:vector>
  </HeadingPairs>
  <TitlesOfParts>
    <vt:vector size="25"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模板077.pptx</dc:title>
  <dc:creator/>
  <cp:keywords/>
  <cp:lastModifiedBy/>
  <cp:revision>1</cp:revision>
  <dcterms:created xsi:type="dcterms:W3CDTF">2016-11-27T09:32:28Z</dcterms:created>
  <dcterms:modified xsi:type="dcterms:W3CDTF">2019-09-11T02:50:22Z</dcterms:modified>
  <cp:category/>
</cp:coreProperties>
</file>