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59" autoAdjust="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76FC-8233-44FC-A858-67B19E7A52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169E-8A6B-4366-A6D8-C2D1D04432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76FC-8233-44FC-A858-67B19E7A52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169E-8A6B-4366-A6D8-C2D1D04432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76FC-8233-44FC-A858-67B19E7A52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169E-8A6B-4366-A6D8-C2D1D04432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76FC-8233-44FC-A858-67B19E7A52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169E-8A6B-4366-A6D8-C2D1D04432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76FC-8233-44FC-A858-67B19E7A52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169E-8A6B-4366-A6D8-C2D1D04432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76FC-8233-44FC-A858-67B19E7A52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169E-8A6B-4366-A6D8-C2D1D04432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76FC-8233-44FC-A858-67B19E7A52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169E-8A6B-4366-A6D8-C2D1D04432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76FC-8233-44FC-A858-67B19E7A52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169E-8A6B-4366-A6D8-C2D1D04432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76FC-8233-44FC-A858-67B19E7A52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169E-8A6B-4366-A6D8-C2D1D04432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76FC-8233-44FC-A858-67B19E7A52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169E-8A6B-4366-A6D8-C2D1D04432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76FC-8233-44FC-A858-67B19E7A52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169E-8A6B-4366-A6D8-C2D1D04432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B76FC-8233-44FC-A858-67B19E7A52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7169E-8A6B-4366-A6D8-C2D1D044325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8505"/>
            <a:ext cx="9144000" cy="51409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人间春色第一枝</a:t>
            </a:r>
            <a:br>
              <a:rPr lang="en-US" altLang="zh-CN" dirty="0" smtClean="0">
                <a:solidFill>
                  <a:srgbClr val="FF0000"/>
                </a:solidFill>
              </a:rPr>
            </a:b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</a:rPr>
              <a:t>诗歌阅读与欣赏之</a:t>
            </a:r>
            <a:r>
              <a:rPr lang="en-US" altLang="zh-CN" sz="4400" dirty="0" smtClean="0">
                <a:solidFill>
                  <a:srgbClr val="FF0000"/>
                </a:solidFill>
              </a:rPr>
              <a:t>《</a:t>
            </a:r>
            <a:r>
              <a:rPr lang="zh-CN" altLang="en-US" sz="4400" dirty="0" smtClean="0">
                <a:solidFill>
                  <a:srgbClr val="FF0000"/>
                </a:solidFill>
              </a:rPr>
              <a:t>诗经</a:t>
            </a:r>
            <a:r>
              <a:rPr lang="en-US" altLang="zh-CN" sz="4400" dirty="0" smtClean="0">
                <a:solidFill>
                  <a:srgbClr val="FF0000"/>
                </a:solidFill>
              </a:rPr>
              <a:t>》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诗经</a:t>
            </a:r>
            <a:r>
              <a:rPr lang="en-US" altLang="zh-CN" dirty="0" smtClean="0"/>
              <a:t> </a:t>
            </a:r>
            <a:r>
              <a:rPr lang="zh-CN" altLang="en-US" dirty="0" smtClean="0"/>
              <a:t>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 smtClean="0"/>
              <a:t>编集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sz="2000" dirty="0" smtClean="0"/>
              <a:t>辑录了春秋中叶以前的诗歌</a:t>
            </a:r>
            <a:r>
              <a:rPr lang="en-US" altLang="zh-CN" sz="2000" dirty="0" smtClean="0"/>
              <a:t>305</a:t>
            </a:r>
            <a:r>
              <a:rPr lang="zh-CN" altLang="en-US" sz="2000" dirty="0" smtClean="0"/>
              <a:t>篇，后世因此称之为“诗三百”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zh-CN" altLang="en-US" sz="2000" dirty="0" smtClean="0"/>
              <a:t>乐官采诗与各地献诗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zh-CN" altLang="en-US" sz="2000" dirty="0" smtClean="0"/>
              <a:t>合乐而作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zh-CN" altLang="en-US" dirty="0" smtClean="0"/>
              <a:t>内容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sz="2000" dirty="0" smtClean="0"/>
              <a:t>风、雅、颂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zh-CN" altLang="en-US" dirty="0" smtClean="0"/>
              <a:t>应用及流传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sz="2000" dirty="0" smtClean="0"/>
              <a:t>外交、教材</a:t>
            </a:r>
            <a:r>
              <a:rPr lang="zh-CN" altLang="en-US" sz="2000" dirty="0"/>
              <a:t>、</a:t>
            </a:r>
            <a:r>
              <a:rPr lang="zh-CN" altLang="en-US" sz="2000" dirty="0" smtClean="0"/>
              <a:t>四家诗</a:t>
            </a:r>
            <a:endParaRPr lang="en-US" altLang="zh-CN" sz="2000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3" y="3390888"/>
            <a:ext cx="4536504" cy="3206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022" y="2420888"/>
            <a:ext cx="6386978" cy="428545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诗经的思想内容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婚恋诗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</a:t>
            </a:r>
            <a:r>
              <a:rPr lang="zh-CN" altLang="en-US" dirty="0" smtClean="0"/>
              <a:t>较早较多涉及的题材，占全书的三分之一，同时也是全书中写得最精彩的部分，多写情歌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代表作，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关雎</a:t>
            </a:r>
            <a:r>
              <a:rPr lang="en-US" altLang="zh-CN" dirty="0" smtClean="0"/>
              <a:t>》</a:t>
            </a:r>
            <a:r>
              <a:rPr lang="zh-CN" altLang="en-US" dirty="0" smtClean="0"/>
              <a:t>、</a:t>
            </a:r>
            <a:r>
              <a:rPr lang="en-US" altLang="zh-CN" dirty="0" smtClean="0"/>
              <a:t>《</a:t>
            </a:r>
            <a:r>
              <a:rPr lang="zh-CN" altLang="en-US" dirty="0" smtClean="0"/>
              <a:t>蒹葭</a:t>
            </a:r>
            <a:r>
              <a:rPr lang="en-US" altLang="zh-CN" dirty="0" smtClean="0"/>
              <a:t>》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295811"/>
            <a:ext cx="4192881" cy="372547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88640"/>
            <a:ext cx="2592288" cy="173873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各阶层的心声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征役诗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周王室的平叛、外族入侵和诸侯兼并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 smtClean="0">
                <a:solidFill>
                  <a:srgbClr val="FF0000"/>
                </a:solidFill>
              </a:rPr>
              <a:t>苦难与荣耀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 smtClean="0">
                <a:solidFill>
                  <a:srgbClr val="FF0000"/>
                </a:solidFill>
              </a:rPr>
              <a:t>代表作</a:t>
            </a:r>
            <a:r>
              <a:rPr lang="en-US" altLang="zh-CN" dirty="0" smtClean="0">
                <a:solidFill>
                  <a:srgbClr val="FF0000"/>
                </a:solidFill>
              </a:rPr>
              <a:t>《</a:t>
            </a:r>
            <a:r>
              <a:rPr lang="zh-CN" altLang="en-US" dirty="0" smtClean="0">
                <a:solidFill>
                  <a:srgbClr val="FF0000"/>
                </a:solidFill>
              </a:rPr>
              <a:t>君子于役</a:t>
            </a:r>
            <a:r>
              <a:rPr lang="en-US" altLang="zh-CN" dirty="0" smtClean="0">
                <a:solidFill>
                  <a:srgbClr val="FF0000"/>
                </a:solidFill>
              </a:rPr>
              <a:t>》《</a:t>
            </a:r>
            <a:r>
              <a:rPr lang="zh-CN" altLang="en-US" dirty="0" smtClean="0">
                <a:solidFill>
                  <a:srgbClr val="FF0000"/>
                </a:solidFill>
              </a:rPr>
              <a:t>无衣</a:t>
            </a:r>
            <a:r>
              <a:rPr lang="en-US" altLang="zh-CN" dirty="0" smtClean="0">
                <a:solidFill>
                  <a:srgbClr val="FF0000"/>
                </a:solidFill>
              </a:rPr>
              <a:t>》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CN" altLang="en-US" dirty="0" smtClean="0"/>
              <a:t>怨刺诗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、周厉王、幽王时期及以后，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带有乱世的特色，表现朝政腐败、礼仪废弛、统治者残暴荒淫。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r>
              <a:rPr lang="en-US" altLang="zh-CN" dirty="0" smtClean="0"/>
              <a:t>《</a:t>
            </a:r>
            <a:r>
              <a:rPr lang="zh-CN" altLang="en-US" dirty="0" smtClean="0"/>
              <a:t>雅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与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国风</a:t>
            </a:r>
            <a:r>
              <a:rPr lang="en-US" altLang="zh-CN" dirty="0" smtClean="0"/>
              <a:t>》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、代表作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《</a:t>
            </a:r>
            <a:r>
              <a:rPr lang="zh-CN" altLang="en-US" dirty="0" smtClean="0"/>
              <a:t>硕鼠</a:t>
            </a:r>
            <a:r>
              <a:rPr lang="en-US" altLang="zh-CN" dirty="0" smtClean="0"/>
              <a:t>》</a:t>
            </a:r>
            <a:r>
              <a:rPr lang="zh-CN" altLang="en-US" dirty="0" smtClean="0"/>
              <a:t>、</a:t>
            </a:r>
            <a:r>
              <a:rPr lang="en-US" altLang="zh-CN" dirty="0" smtClean="0"/>
              <a:t>《</a:t>
            </a:r>
            <a:r>
              <a:rPr lang="zh-CN" altLang="en-US" dirty="0" smtClean="0"/>
              <a:t>伐檀</a:t>
            </a:r>
            <a:r>
              <a:rPr lang="en-US" altLang="zh-CN" dirty="0" smtClean="0"/>
              <a:t>》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其他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农事诗，</a:t>
            </a:r>
            <a:r>
              <a:rPr lang="en-US" altLang="zh-CN" dirty="0" smtClean="0"/>
              <a:t>《</a:t>
            </a:r>
            <a:r>
              <a:rPr lang="zh-CN" altLang="en-US" dirty="0" smtClean="0"/>
              <a:t>七月</a:t>
            </a:r>
            <a:r>
              <a:rPr lang="en-US" altLang="zh-CN" dirty="0" smtClean="0"/>
              <a:t>》</a:t>
            </a:r>
            <a:endParaRPr lang="en-US" altLang="zh-CN" dirty="0" smtClean="0"/>
          </a:p>
          <a:p>
            <a:r>
              <a:rPr lang="zh-CN" altLang="en-US" dirty="0" smtClean="0"/>
              <a:t>颂歌</a:t>
            </a:r>
            <a:endParaRPr lang="en-US" altLang="zh-CN" dirty="0" smtClean="0"/>
          </a:p>
          <a:p>
            <a:r>
              <a:rPr lang="zh-CN" altLang="en-US" dirty="0" smtClean="0"/>
              <a:t>周民族的史诗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WPS 演示</Application>
  <PresentationFormat>全屏显示(4:3)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Arial</vt:lpstr>
      <vt:lpstr>宋体</vt:lpstr>
      <vt:lpstr>Wingdings</vt:lpstr>
      <vt:lpstr>Calibri</vt:lpstr>
      <vt:lpstr>微软雅黑</vt:lpstr>
      <vt:lpstr>Arial Unicode MS</vt:lpstr>
      <vt:lpstr>Office 主题​​</vt:lpstr>
      <vt:lpstr>人间春色第一枝 </vt:lpstr>
      <vt:lpstr>诗经简介</vt:lpstr>
      <vt:lpstr>诗经的思想内容</vt:lpstr>
      <vt:lpstr>各阶层的心声</vt:lpstr>
      <vt:lpstr>其他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人间春色第一枝 </dc:title>
  <dc:creator>Administrator</dc:creator>
  <cp:lastModifiedBy>明</cp:lastModifiedBy>
  <cp:revision>8</cp:revision>
  <dcterms:created xsi:type="dcterms:W3CDTF">2016-05-09T02:03:00Z</dcterms:created>
  <dcterms:modified xsi:type="dcterms:W3CDTF">2018-09-19T11:32:09Z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98D6FC8FCDA548CB9F4E5164AAB46199</vt:lpwstr>
  </property>
  <property fmtid="{D5CDD505-2E9C-101B-9397-08002B2CF9AE}" pid="3" name="KSOProductBuildVer">
    <vt:lpwstr>2052-11.1.0.10463</vt:lpwstr>
  </property>
</Properties>
</file>