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docx" ContentType="application/vnd.openxmlformats-officedocument.wordprocessingml.documen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65" r:id="rId3"/>
    <p:sldId id="350" r:id="rId4"/>
    <p:sldId id="297" r:id="rId5"/>
    <p:sldId id="298" r:id="rId6"/>
    <p:sldId id="299" r:id="rId7"/>
    <p:sldId id="339" r:id="rId8"/>
    <p:sldId id="333" r:id="rId9"/>
    <p:sldId id="340" r:id="rId10"/>
    <p:sldId id="314" r:id="rId11"/>
    <p:sldId id="323" r:id="rId12"/>
    <p:sldId id="324" r:id="rId13"/>
    <p:sldId id="331" r:id="rId14"/>
    <p:sldId id="332" r:id="rId15"/>
    <p:sldId id="336" r:id="rId16"/>
    <p:sldId id="312" r:id="rId17"/>
    <p:sldId id="366" r:id="rId1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BFB11"/>
            </a:gs>
            <a:gs pos="100000">
              <a:srgbClr val="83830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3" Type="http://schemas.openxmlformats.org/officeDocument/2006/relationships/image" Target="../media/image13.wmf"/><Relationship Id="rId2" Type="http://schemas.openxmlformats.org/officeDocument/2006/relationships/package" Target="../embeddings/Document2.docx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6.xml"/><Relationship Id="rId3" Type="http://schemas.openxmlformats.org/officeDocument/2006/relationships/image" Target="../media/image16.wmf"/><Relationship Id="rId2" Type="http://schemas.openxmlformats.org/officeDocument/2006/relationships/package" Target="../embeddings/Document3.docx"/><Relationship Id="rId1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8.xml"/><Relationship Id="rId3" Type="http://schemas.openxmlformats.org/officeDocument/2006/relationships/image" Target="../media/image19.wmf"/><Relationship Id="rId2" Type="http://schemas.openxmlformats.org/officeDocument/2006/relationships/package" Target="../embeddings/Document4.docx"/><Relationship Id="rId1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9.xml"/><Relationship Id="rId1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9.xml"/><Relationship Id="rId3" Type="http://schemas.openxmlformats.org/officeDocument/2006/relationships/image" Target="../media/image4.wmf"/><Relationship Id="rId2" Type="http://schemas.openxmlformats.org/officeDocument/2006/relationships/package" Target="../embeddings/Document1.docx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2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10102" y="1037230"/>
            <a:ext cx="8179558" cy="171961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prstTxWarp prst="textWave4">
              <a:avLst/>
            </a:prstTxWarp>
          </a:bodyPr>
          <a:lstStyle/>
          <a:p>
            <a:r>
              <a:rPr lang="zh-CN" altLang="en-US" b="1" dirty="0">
                <a:ln w="3810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uFillTx/>
                <a:ea typeface="华文行楷" panose="02010800040101010101" charset="-122"/>
              </a:rPr>
              <a:t>明 清 小 说</a:t>
            </a:r>
            <a:endParaRPr lang="zh-CN" altLang="en-US" b="1" dirty="0">
              <a:ln w="38100" cmpd="sng">
                <a:solidFill>
                  <a:schemeClr val="bg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uFillTx/>
              <a:ea typeface="华文行楷" panose="0201080004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683690" y="4899545"/>
            <a:ext cx="3875964" cy="64633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授课人：阳志成</a:t>
            </a:r>
            <a:endParaRPr lang="zh-CN" altLang="en-US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5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39240" y="556260"/>
            <a:ext cx="6598285" cy="1706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500" dirty="0" smtClean="0">
                <a:sym typeface="+mn-ea"/>
              </a:rPr>
              <a:t>3、思想文化</a:t>
            </a:r>
            <a:endParaRPr lang="zh-CN" altLang="en-US" sz="3500" dirty="0" smtClean="0">
              <a:sym typeface="+mn-ea"/>
            </a:endParaRPr>
          </a:p>
          <a:p>
            <a:r>
              <a:rPr lang="zh-CN" altLang="en-US" sz="3500" dirty="0" smtClean="0">
                <a:sym typeface="+mn-ea"/>
              </a:rPr>
              <a:t>心学的发展</a:t>
            </a:r>
            <a:endParaRPr lang="en-US" altLang="zh-CN" sz="3500" dirty="0" smtClean="0"/>
          </a:p>
          <a:p>
            <a:endParaRPr lang="zh-CN" altLang="en-US" sz="3500"/>
          </a:p>
        </p:txBody>
      </p:sp>
      <p:sp>
        <p:nvSpPr>
          <p:cNvPr id="3" name="文本框 2"/>
          <p:cNvSpPr txBox="1"/>
          <p:nvPr/>
        </p:nvSpPr>
        <p:spPr>
          <a:xfrm>
            <a:off x="1539240" y="2124075"/>
            <a:ext cx="9432290" cy="9836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900"/>
              <a:t>什么叫心学？</a:t>
            </a:r>
            <a:endParaRPr lang="zh-CN" altLang="zh-CN" sz="2900"/>
          </a:p>
          <a:p>
            <a:endParaRPr lang="zh-CN" altLang="zh-CN" sz="2900"/>
          </a:p>
        </p:txBody>
      </p:sp>
      <p:sp>
        <p:nvSpPr>
          <p:cNvPr id="4" name="文本框 3"/>
          <p:cNvSpPr txBox="1"/>
          <p:nvPr/>
        </p:nvSpPr>
        <p:spPr>
          <a:xfrm>
            <a:off x="1539240" y="4000500"/>
            <a:ext cx="9431655" cy="9836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900"/>
              <a:t>正统儒学与心学的不同之处：</a:t>
            </a:r>
            <a:endParaRPr lang="zh-CN" altLang="en-US" sz="2900"/>
          </a:p>
          <a:p>
            <a:endParaRPr lang="zh-CN" altLang="en-US" sz="2900"/>
          </a:p>
        </p:txBody>
      </p: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10225" y="3095625"/>
          <a:ext cx="9715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showAsIcon="1" r:id="rId2" imgW="971550" imgH="666750" progId="Word.Document.12">
                  <p:embed/>
                </p:oleObj>
              </mc:Choice>
              <mc:Fallback>
                <p:oleObj name="" showAsIcon="1" r:id="rId2" imgW="971550" imgH="666750" progId="Word.Document.12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10225" y="3095625"/>
                        <a:ext cx="971550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73480" y="1119505"/>
            <a:ext cx="46939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4800" dirty="0" smtClean="0">
                <a:sym typeface="+mn-ea"/>
              </a:rPr>
              <a:t>思想转变的影响：</a:t>
            </a:r>
            <a:endParaRPr lang="zh-CN" altLang="en-US" sz="4800" dirty="0" smtClean="0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73480" y="2491740"/>
            <a:ext cx="667512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4400" dirty="0" smtClean="0">
                <a:sym typeface="+mn-ea"/>
              </a:rPr>
              <a:t>心学的兴起导致儒学通俗化、社会化，深刻影响了整个文化领域,为通俗小说的发展提供了内在的文化基础。</a:t>
            </a:r>
            <a:endParaRPr lang="zh-CN" altLang="en-US" sz="4400" dirty="0" smtClean="0"/>
          </a:p>
          <a:p>
            <a:endParaRPr lang="zh-CN" altLang="en-US" sz="4400"/>
          </a:p>
        </p:txBody>
      </p:sp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orient="vert"/>
          </p:nvPr>
        </p:nvSpPr>
        <p:spPr/>
        <p:txBody>
          <a:bodyPr/>
          <a:p>
            <a:r>
              <a:rPr lang="zh-CN" altLang="en-US">
                <a:latin typeface="华文楷体" panose="02010600040101010101" charset="-122"/>
                <a:ea typeface="华文楷体" panose="02010600040101010101" charset="-122"/>
              </a:rPr>
              <a:t>科学技术是第一生产力</a:t>
            </a:r>
            <a:br>
              <a:rPr lang="zh-CN" altLang="en-US"/>
            </a:br>
            <a:r>
              <a:rPr lang="en-US" altLang="zh-CN"/>
              <a:t>------------</a:t>
            </a: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</a:rPr>
              <a:t>邓小平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p>
            <a:r>
              <a:rPr lang="zh-CN" altLang="en-US" dirty="0" smtClean="0">
                <a:sym typeface="+mn-ea"/>
              </a:rPr>
              <a:t>4、</a:t>
            </a:r>
            <a:r>
              <a:rPr lang="zh-CN" altLang="en-US" sz="3600" dirty="0" smtClean="0">
                <a:sym typeface="+mn-ea"/>
              </a:rPr>
              <a:t>科技进步：</a:t>
            </a:r>
            <a:endParaRPr lang="zh-CN" altLang="en-US" sz="3600" dirty="0" smtClean="0">
              <a:sym typeface="+mn-ea"/>
            </a:endParaRPr>
          </a:p>
          <a:p>
            <a:pPr marL="0" indent="0">
              <a:buNone/>
            </a:pPr>
            <a:endParaRPr lang="zh-CN" altLang="en-US" sz="3600" dirty="0" smtClean="0">
              <a:sym typeface="+mn-ea"/>
            </a:endParaRPr>
          </a:p>
          <a:p>
            <a:r>
              <a:rPr lang="zh-CN" altLang="en-US" sz="3600" dirty="0" smtClean="0">
                <a:sym typeface="+mn-ea"/>
              </a:rPr>
              <a:t>表现：</a:t>
            </a:r>
            <a:endParaRPr lang="zh-CN" altLang="en-US" sz="3600" dirty="0" smtClean="0">
              <a:sym typeface="+mn-ea"/>
            </a:endParaRPr>
          </a:p>
          <a:p>
            <a:pPr marL="0" indent="0">
              <a:buNone/>
            </a:pPr>
            <a:endParaRPr lang="zh-CN" altLang="en-US" sz="3600" dirty="0" smtClean="0">
              <a:sym typeface="+mn-ea"/>
            </a:endParaRPr>
          </a:p>
          <a:p>
            <a:r>
              <a:rPr lang="zh-CN" altLang="en-US" sz="3600" dirty="0" smtClean="0">
                <a:sym typeface="+mn-ea"/>
              </a:rPr>
              <a:t>影响：</a:t>
            </a:r>
            <a:endParaRPr lang="zh-CN" altLang="en-US" sz="3600" dirty="0" smtClean="0">
              <a:sym typeface="+mn-ea"/>
            </a:endParaRPr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10225" y="3095625"/>
          <a:ext cx="9715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" showAsIcon="1" r:id="rId2" imgW="971550" imgH="666750" progId="Word.Document.12">
                  <p:embed/>
                </p:oleObj>
              </mc:Choice>
              <mc:Fallback>
                <p:oleObj name="" showAsIcon="1" r:id="rId2" imgW="971550" imgH="666750" progId="Word.Document.12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10225" y="3095625"/>
                        <a:ext cx="971550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4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493520" y="967740"/>
            <a:ext cx="696468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sym typeface="+mn-ea"/>
              </a:rPr>
              <a:t>5、对外交流：</a:t>
            </a:r>
            <a:endParaRPr lang="zh-CN" altLang="en-US" sz="4000">
              <a:sym typeface="+mn-ea"/>
            </a:endParaRPr>
          </a:p>
          <a:p>
            <a:endParaRPr lang="zh-CN" altLang="en-US" sz="4000"/>
          </a:p>
        </p:txBody>
      </p:sp>
      <p:sp>
        <p:nvSpPr>
          <p:cNvPr id="3" name="文本框 2"/>
          <p:cNvSpPr txBox="1"/>
          <p:nvPr/>
        </p:nvSpPr>
        <p:spPr>
          <a:xfrm>
            <a:off x="1493520" y="3482340"/>
            <a:ext cx="594360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ym typeface="+mn-ea"/>
              </a:rPr>
              <a:t>历史事件：</a:t>
            </a:r>
            <a:endParaRPr lang="zh-CN" altLang="en-US" sz="3600">
              <a:sym typeface="+mn-ea"/>
            </a:endParaRPr>
          </a:p>
          <a:p>
            <a:endParaRPr lang="zh-CN" altLang="en-US" sz="3600">
              <a:sym typeface="+mn-ea"/>
            </a:endParaRPr>
          </a:p>
          <a:p>
            <a:r>
              <a:rPr lang="zh-CN" altLang="en-US" sz="3600"/>
              <a:t>作用和影响：</a:t>
            </a:r>
            <a:endParaRPr lang="zh-CN" altLang="en-US" sz="3600"/>
          </a:p>
          <a:p>
            <a:endParaRPr lang="zh-CN" altLang="en-US" sz="3600"/>
          </a:p>
        </p:txBody>
      </p:sp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orient="vert"/>
          </p:nvPr>
        </p:nvSpPr>
        <p:spPr/>
        <p:txBody>
          <a:bodyPr/>
          <a:p>
            <a:r>
              <a:rPr lang="zh-CN" altLang="en-US">
                <a:latin typeface="华文楷体" panose="02010600040101010101" charset="-122"/>
                <a:ea typeface="华文楷体" panose="02010600040101010101" charset="-122"/>
              </a:rPr>
              <a:t>治国经邦，人才为急</a:t>
            </a:r>
            <a:br>
              <a:rPr lang="zh-CN" altLang="en-US">
                <a:latin typeface="华文楷体" panose="02010600040101010101" charset="-122"/>
                <a:ea typeface="华文楷体" panose="02010600040101010101" charset="-122"/>
              </a:rPr>
            </a:br>
            <a:r>
              <a:rPr lang="en-US" altLang="zh-CN"/>
              <a:t>---------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</a:rPr>
              <a:t>孙中山</a:t>
            </a:r>
            <a:endParaRPr lang="zh-CN" altLang="en-US"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p>
            <a:r>
              <a:rPr lang="en-US" altLang="zh-CN" sz="4000" dirty="0" smtClean="0">
                <a:sym typeface="+mn-ea"/>
              </a:rPr>
              <a:t>6</a:t>
            </a:r>
            <a:r>
              <a:rPr lang="zh-CN" altLang="en-US" sz="4000" dirty="0" smtClean="0">
                <a:sym typeface="+mn-ea"/>
              </a:rPr>
              <a:t>、人才：士林阶层的积极创作。</a:t>
            </a:r>
            <a:endParaRPr lang="zh-CN" altLang="en-US" sz="4000" dirty="0" smtClean="0">
              <a:sym typeface="+mn-ea"/>
            </a:endParaRPr>
          </a:p>
          <a:p>
            <a:endParaRPr lang="zh-CN" altLang="en-US" sz="4000" dirty="0" smtClean="0">
              <a:sym typeface="+mn-ea"/>
            </a:endParaRPr>
          </a:p>
          <a:p>
            <a:r>
              <a:rPr lang="zh-CN" altLang="en-US" sz="4000" dirty="0" smtClean="0">
                <a:sym typeface="+mn-ea"/>
              </a:rPr>
              <a:t>背景：</a:t>
            </a:r>
            <a:endParaRPr lang="zh-CN" altLang="en-US" sz="4000" dirty="0" smtClean="0">
              <a:sym typeface="+mn-ea"/>
            </a:endParaRPr>
          </a:p>
          <a:p>
            <a:pPr marL="0" indent="0">
              <a:buNone/>
            </a:pPr>
            <a:endParaRPr lang="zh-CN" altLang="en-US" sz="4000" dirty="0" smtClean="0">
              <a:sym typeface="+mn-ea"/>
            </a:endParaRPr>
          </a:p>
          <a:p>
            <a:r>
              <a:rPr lang="zh-CN" altLang="en-US" sz="4000" dirty="0" smtClean="0">
                <a:sym typeface="+mn-ea"/>
              </a:rPr>
              <a:t>结果和影响：</a:t>
            </a:r>
            <a:endParaRPr lang="zh-CN" altLang="en-US" sz="4000" dirty="0" smtClean="0"/>
          </a:p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10225" y="3095625"/>
          <a:ext cx="9715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" showAsIcon="1" r:id="rId2" imgW="971550" imgH="666750" progId="Word.Document.12">
                  <p:embed/>
                </p:oleObj>
              </mc:Choice>
              <mc:Fallback>
                <p:oleObj name="" showAsIcon="1" r:id="rId2" imgW="971550" imgH="666750" progId="Word.Document.12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10225" y="3095625"/>
                        <a:ext cx="971550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4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orient="vert"/>
          </p:nvPr>
        </p:nvSpPr>
        <p:spPr/>
        <p:txBody>
          <a:bodyPr vert="eaVert"/>
          <a:p>
            <a:r>
              <a:rPr lang="zh-CN" altLang="en-US">
                <a:latin typeface="华文楷体" panose="02010600040101010101" charset="-122"/>
                <a:ea typeface="华文楷体" panose="02010600040101010101" charset="-122"/>
              </a:rPr>
              <a:t>小结</a:t>
            </a:r>
            <a:endParaRPr lang="zh-CN" altLang="en-US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p>
            <a:pPr marL="0" indent="0">
              <a:buNone/>
            </a:pPr>
            <a:endParaRPr lang="zh-CN" altLang="en-US" dirty="0" smtClean="0"/>
          </a:p>
          <a:p>
            <a:r>
              <a:rPr lang="zh-CN" altLang="en-US" sz="32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明清之前，小说创作已经比较可观，有了丰厚的基础，为后来的创作提供了借鉴和参照。</a:t>
            </a:r>
            <a:endParaRPr lang="zh-CN" altLang="en-US" sz="3200" dirty="0" smtClean="0"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r>
              <a:rPr lang="zh-CN" altLang="en-US" sz="32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明清之际，政治、经济、文化思潮等各方面的进步</a:t>
            </a:r>
            <a:endParaRPr lang="zh-CN" altLang="en-US" sz="3200" dirty="0" smtClean="0">
              <a:latin typeface="华文楷体" panose="02010600040101010101" charset="-122"/>
              <a:ea typeface="华文楷体" panose="02010600040101010101" charset="-122"/>
            </a:endParaRPr>
          </a:p>
          <a:p>
            <a:pPr marL="0" indent="0">
              <a:buNone/>
            </a:pPr>
            <a:endParaRPr lang="zh-CN" altLang="en-US" sz="3200">
              <a:latin typeface="华文楷体" panose="02010600040101010101" charset="-122"/>
              <a:ea typeface="华文楷体" panose="02010600040101010101" charset="-122"/>
            </a:endParaRPr>
          </a:p>
          <a:p>
            <a:endParaRPr lang="zh-CN" altLang="en-US"/>
          </a:p>
          <a:p>
            <a:r>
              <a:rPr lang="zh-CN" altLang="en-US" dirty="0" smtClean="0">
                <a:solidFill>
                  <a:schemeClr val="tx1"/>
                </a:solidFill>
                <a:uFillTx/>
                <a:latin typeface="华文琥珀" panose="02010800040101010101" charset="-122"/>
                <a:ea typeface="华文琥珀" panose="02010800040101010101" charset="-122"/>
                <a:sym typeface="+mn-ea"/>
              </a:rPr>
              <a:t>结果：小说在明清时期的繁荣发展是植根于丰厚的历史文化积淀，成长于时代的合力推动。</a:t>
            </a:r>
            <a:endParaRPr lang="zh-CN" altLang="en-US" dirty="0" smtClean="0">
              <a:solidFill>
                <a:schemeClr val="tx1"/>
              </a:solidFill>
              <a:uFillTx/>
              <a:latin typeface="华文琥珀" panose="02010800040101010101" charset="-122"/>
              <a:ea typeface="华文琥珀" panose="02010800040101010101" charset="-122"/>
              <a:sym typeface="+mn-ea"/>
            </a:endParaRPr>
          </a:p>
          <a:p>
            <a:endParaRPr lang="zh-CN" altLang="en-US" dirty="0" smtClean="0">
              <a:solidFill>
                <a:schemeClr val="tx1"/>
              </a:solidFill>
              <a:uFillTx/>
              <a:latin typeface="华文琥珀" panose="02010800040101010101" charset="-122"/>
              <a:ea typeface="华文琥珀" panose="02010800040101010101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172112" y="3550920"/>
            <a:ext cx="4792345" cy="829945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r>
              <a:rPr lang="zh-CN" altLang="en-US" sz="4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授课人：阳志成</a:t>
            </a:r>
            <a:endParaRPr lang="zh-CN" altLang="en-US" sz="4800" dirty="0" smtClean="0"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35069" y="614149"/>
            <a:ext cx="1542197" cy="423081"/>
          </a:xfrm>
          <a:prstGeom prst="rect">
            <a:avLst/>
          </a:prstGeom>
          <a:solidFill>
            <a:srgbClr val="F8E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162567" y="846163"/>
            <a:ext cx="4053385" cy="3070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dirty="0" smtClean="0">
                <a:latin typeface="方正兰亭超细黑简体" panose="02000000000000000000" pitchFamily="2" charset="-122"/>
                <a:ea typeface="华文琥珀" panose="02010800040101010101" charset="-122"/>
                <a:sym typeface="+mn-ea"/>
              </a:rPr>
              <a:t>再</a:t>
            </a:r>
            <a:r>
              <a:rPr lang="zh-CN" altLang="en-US" sz="5400" dirty="0" smtClean="0">
                <a:latin typeface="方正兰亭超细黑简体" panose="02000000000000000000" pitchFamily="2" charset="-122"/>
                <a:ea typeface="华文琥珀" panose="02010800040101010101" charset="-122"/>
                <a:sym typeface="+mn-ea"/>
              </a:rPr>
              <a:t>　</a:t>
            </a:r>
            <a:r>
              <a:rPr lang="zh-CN" altLang="en-US" sz="11500" dirty="0" smtClean="0">
                <a:latin typeface="方正兰亭超细黑简体" panose="02000000000000000000" pitchFamily="2" charset="-122"/>
                <a:ea typeface="华文琥珀" panose="02010800040101010101" charset="-122"/>
                <a:sym typeface="+mn-ea"/>
              </a:rPr>
              <a:t>见</a:t>
            </a:r>
            <a:endParaRPr lang="zh-CN" altLang="en-US" sz="7200" dirty="0" smtClean="0">
              <a:latin typeface="方正兰亭超细黑简体" panose="02000000000000000000" pitchFamily="2" charset="-122"/>
              <a:ea typeface="华文琥珀" panose="02010800040101010101" charset="-122"/>
              <a:sym typeface="+mn-ea"/>
            </a:endParaRPr>
          </a:p>
          <a:p>
            <a:endParaRPr lang="zh-CN" altLang="en-US" sz="8000" dirty="0">
              <a:latin typeface="华文新魏" panose="02010800040101010101" charset="-122"/>
            </a:endParaRPr>
          </a:p>
        </p:txBody>
      </p:sp>
    </p:spTree>
    <p:custDataLst>
      <p:tags r:id="rId2"/>
    </p:custData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965960" y="1089660"/>
            <a:ext cx="6797040" cy="54463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zh-CN" sz="6600" b="1">
                <a:solidFill>
                  <a:schemeClr val="accent2"/>
                </a:solidFill>
              </a:rPr>
              <a:t>内容大纲</a:t>
            </a:r>
            <a:endParaRPr lang="zh-CN" altLang="zh-CN" sz="6600" b="1">
              <a:solidFill>
                <a:schemeClr val="accent2"/>
              </a:solidFill>
            </a:endParaRPr>
          </a:p>
          <a:p>
            <a:pPr algn="ctr"/>
            <a:endParaRPr lang="zh-CN" altLang="zh-CN" sz="6600" b="1">
              <a:solidFill>
                <a:schemeClr val="accent2"/>
              </a:solidFill>
            </a:endParaRPr>
          </a:p>
          <a:p>
            <a:pPr algn="ctr"/>
            <a:r>
              <a:rPr lang="zh-CN" altLang="zh-CN" sz="3600"/>
              <a:t>一、小说的发展概况及明清时期的小说创作</a:t>
            </a:r>
            <a:endParaRPr lang="zh-CN" altLang="zh-CN" sz="3600"/>
          </a:p>
          <a:p>
            <a:pPr algn="l"/>
            <a:endParaRPr lang="zh-CN" altLang="zh-CN" sz="3600"/>
          </a:p>
          <a:p>
            <a:pPr algn="l"/>
            <a:endParaRPr lang="zh-CN" altLang="zh-CN" sz="3600"/>
          </a:p>
          <a:p>
            <a:pPr algn="ctr"/>
            <a:r>
              <a:rPr lang="zh-CN" altLang="zh-CN" sz="3600"/>
              <a:t>二、明清时期小说兴盛的原因（重点）</a:t>
            </a:r>
            <a:endParaRPr lang="zh-CN" altLang="zh-CN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p>
            <a:pPr marL="0" indent="0">
              <a:buNone/>
            </a:pPr>
            <a:r>
              <a:rPr lang="zh-CN" altLang="en-US" sz="3500" dirty="0" smtClean="0">
                <a:solidFill>
                  <a:schemeClr val="tx1"/>
                </a:solidFill>
                <a:sym typeface="+mn-ea"/>
              </a:rPr>
              <a:t>一、什么是小说？明清时期的小说创作具有怎样的特点？</a:t>
            </a:r>
            <a:endParaRPr lang="zh-CN" altLang="en-US" sz="3500" dirty="0" smtClean="0">
              <a:solidFill>
                <a:schemeClr val="tx1"/>
              </a:solidFill>
              <a:sym typeface="+mn-ea"/>
            </a:endParaRPr>
          </a:p>
          <a:p>
            <a:pPr marL="0" indent="0">
              <a:buNone/>
            </a:pPr>
            <a:endParaRPr lang="zh-CN" altLang="en-US" sz="3500" dirty="0" smtClean="0">
              <a:sym typeface="+mn-ea"/>
            </a:endParaRPr>
          </a:p>
          <a:p>
            <a:r>
              <a:rPr lang="zh-CN" altLang="en-US" sz="3500" dirty="0" smtClean="0">
                <a:sym typeface="+mn-ea"/>
              </a:rPr>
              <a:t>含义</a:t>
            </a:r>
            <a:endParaRPr lang="zh-CN" altLang="en-US" sz="3500" dirty="0" smtClean="0">
              <a:sym typeface="+mn-ea"/>
            </a:endParaRPr>
          </a:p>
          <a:p>
            <a:endParaRPr lang="zh-CN" altLang="en-US" sz="3500" dirty="0" smtClean="0">
              <a:sym typeface="+mn-ea"/>
            </a:endParaRPr>
          </a:p>
          <a:p>
            <a:r>
              <a:rPr lang="zh-CN" altLang="en-US" sz="3500" dirty="0" smtClean="0">
                <a:sym typeface="+mn-ea"/>
              </a:rPr>
              <a:t>发展历程</a:t>
            </a:r>
            <a:endParaRPr lang="zh-CN" altLang="en-US" sz="3500" dirty="0" smtClean="0">
              <a:sym typeface="+mn-ea"/>
            </a:endParaRPr>
          </a:p>
          <a:p>
            <a:pPr marL="0" indent="0">
              <a:buNone/>
            </a:pPr>
            <a:endParaRPr lang="zh-CN" altLang="en-US" sz="3500" dirty="0" smtClean="0">
              <a:sym typeface="+mn-ea"/>
            </a:endParaRPr>
          </a:p>
          <a:p>
            <a:pPr algn="r"/>
            <a:r>
              <a:rPr lang="zh-CN" altLang="en-US" sz="3500" dirty="0" smtClean="0">
                <a:sym typeface="+mn-ea"/>
              </a:rPr>
              <a:t>明清时期的小说创作：数量、质量、题材形式、创作人数</a:t>
            </a:r>
            <a:endParaRPr lang="zh-CN" altLang="en-US" sz="3500" dirty="0" smtClean="0">
              <a:sym typeface="+mn-ea"/>
            </a:endParaRPr>
          </a:p>
          <a:p>
            <a:pPr marL="0" indent="0">
              <a:buNone/>
            </a:pPr>
            <a:endParaRPr lang="zh-CN" altLang="en-US" sz="3500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842385" y="3248025"/>
          <a:ext cx="9715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" showAsIcon="1" r:id="rId2" imgW="971550" imgH="666750" progId="Word.Document.12">
                  <p:embed/>
                </p:oleObj>
              </mc:Choice>
              <mc:Fallback>
                <p:oleObj name="" showAsIcon="1" r:id="rId2" imgW="971550" imgH="666750" progId="Word.Document.12">
                  <p:embed/>
                  <p:pic>
                    <p:nvPicPr>
                      <p:cNvPr id="0" name="图片 205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42385" y="3248025"/>
                        <a:ext cx="971550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7" name="图片占位符 4" descr="tim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4865" y="3638550"/>
            <a:ext cx="6172200" cy="3086100"/>
          </a:xfrm>
          <a:prstGeom prst="rect">
            <a:avLst/>
          </a:prstGeom>
          <a:effectLst>
            <a:softEdge rad="736600"/>
          </a:effectLst>
        </p:spPr>
      </p:pic>
      <p:sp>
        <p:nvSpPr>
          <p:cNvPr id="5" name="文本框 4"/>
          <p:cNvSpPr txBox="1"/>
          <p:nvPr/>
        </p:nvSpPr>
        <p:spPr>
          <a:xfrm>
            <a:off x="746760" y="327660"/>
            <a:ext cx="8061960" cy="4710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lnSpc>
                <a:spcPct val="100000"/>
              </a:lnSpc>
              <a:spcBef>
                <a:spcPts val="2000"/>
              </a:spcBef>
              <a:spcAft>
                <a:spcPts val="500"/>
              </a:spcAft>
              <a:buFont typeface="Wingdings" panose="05000000000000000000" charset="0"/>
              <a:buChar char=""/>
            </a:pPr>
            <a:r>
              <a:rPr lang="zh-CN" altLang="en-US" sz="3200" b="1">
                <a:sym typeface="+mn-ea"/>
              </a:rPr>
              <a:t>神魔小说：</a:t>
            </a:r>
            <a:endParaRPr lang="zh-CN" altLang="en-US" sz="3200" b="1">
              <a:solidFill>
                <a:schemeClr val="tx1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2000"/>
              </a:spcBef>
              <a:spcAft>
                <a:spcPts val="500"/>
              </a:spcAft>
              <a:buFont typeface="Wingdings" panose="05000000000000000000" charset="0"/>
              <a:buChar char=""/>
            </a:pPr>
            <a:r>
              <a:rPr lang="zh-CN" altLang="en-US" sz="3200" b="1">
                <a:sym typeface="+mn-ea"/>
              </a:rPr>
              <a:t>人情小说：</a:t>
            </a:r>
            <a:endParaRPr lang="zh-CN" altLang="en-US" sz="3200" b="1">
              <a:sym typeface="+mn-ea"/>
            </a:endParaRPr>
          </a:p>
          <a:p>
            <a:pPr marL="285750" indent="-285750" algn="l">
              <a:lnSpc>
                <a:spcPct val="100000"/>
              </a:lnSpc>
              <a:spcBef>
                <a:spcPts val="2000"/>
              </a:spcBef>
              <a:spcAft>
                <a:spcPts val="500"/>
              </a:spcAft>
              <a:buFont typeface="Wingdings" panose="05000000000000000000" charset="0"/>
              <a:buChar char=""/>
            </a:pPr>
            <a:r>
              <a:rPr lang="zh-CN" altLang="en-US" sz="3200" b="1">
                <a:sym typeface="+mn-ea"/>
              </a:rPr>
              <a:t>讽刺小说：</a:t>
            </a:r>
            <a:endParaRPr lang="zh-CN" altLang="en-US" sz="3200" b="1">
              <a:sym typeface="+mn-ea"/>
            </a:endParaRPr>
          </a:p>
          <a:p>
            <a:pPr marL="285750" indent="-285750" algn="l">
              <a:lnSpc>
                <a:spcPct val="100000"/>
              </a:lnSpc>
              <a:spcBef>
                <a:spcPts val="2000"/>
              </a:spcBef>
              <a:spcAft>
                <a:spcPts val="500"/>
              </a:spcAft>
              <a:buFont typeface="Wingdings" panose="05000000000000000000" charset="0"/>
              <a:buChar char=""/>
            </a:pPr>
            <a:r>
              <a:rPr lang="zh-CN" altLang="en-US" sz="3200" b="1">
                <a:sym typeface="+mn-ea"/>
              </a:rPr>
              <a:t>警言小说：</a:t>
            </a:r>
            <a:endParaRPr lang="zh-CN" altLang="en-US" sz="3200" b="1">
              <a:solidFill>
                <a:schemeClr val="tx1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2000"/>
              </a:spcBef>
              <a:spcAft>
                <a:spcPts val="500"/>
              </a:spcAft>
              <a:buFont typeface="Wingdings" panose="05000000000000000000" charset="0"/>
              <a:buChar char=""/>
            </a:pPr>
            <a:r>
              <a:rPr lang="zh-CN" altLang="en-US" sz="3200" b="1">
                <a:sym typeface="+mn-ea"/>
              </a:rPr>
              <a:t>侠义小说及公案小说：</a:t>
            </a:r>
            <a:endParaRPr lang="zh-CN" altLang="en-US" sz="3200" b="1">
              <a:sym typeface="+mn-ea"/>
            </a:endParaRPr>
          </a:p>
          <a:p>
            <a:pPr marL="285750" indent="-285750" algn="l">
              <a:lnSpc>
                <a:spcPct val="100000"/>
              </a:lnSpc>
              <a:spcBef>
                <a:spcPts val="2000"/>
              </a:spcBef>
              <a:spcAft>
                <a:spcPts val="500"/>
              </a:spcAft>
              <a:buFont typeface="Wingdings" panose="05000000000000000000" charset="0"/>
              <a:buChar char=""/>
            </a:pPr>
            <a:r>
              <a:rPr lang="zh-CN" altLang="en-US" sz="3600" b="1">
                <a:sym typeface="+mn-ea"/>
              </a:rPr>
              <a:t>清末的谴责小说：</a:t>
            </a:r>
            <a:endParaRPr lang="zh-CN" altLang="en-US" sz="3600"/>
          </a:p>
        </p:txBody>
      </p:sp>
      <p:sp>
        <p:nvSpPr>
          <p:cNvPr id="6" name="文本框 5"/>
          <p:cNvSpPr txBox="1"/>
          <p:nvPr/>
        </p:nvSpPr>
        <p:spPr>
          <a:xfrm>
            <a:off x="10874375" y="972185"/>
            <a:ext cx="859790" cy="52565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400" b="1">
                <a:latin typeface="华文楷体" panose="02010600040101010101" charset="-122"/>
                <a:ea typeface="华文楷体" panose="02010600040101010101" charset="-122"/>
                <a:sym typeface="+mn-ea"/>
              </a:rPr>
              <a:t>明清之际各种小说</a:t>
            </a:r>
            <a:endParaRPr lang="zh-CN" altLang="en-US" sz="44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p>
            <a:r>
              <a:rPr lang="zh-CN" altLang="en-US" sz="32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二、明清时期小说能取得丰富的成果，其背后的原因是什么？</a:t>
            </a:r>
            <a:endParaRPr lang="zh-CN" altLang="en-US" sz="3200" dirty="0" smtClean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endParaRPr lang="zh-CN" altLang="en-US" sz="3200" dirty="0" smtClean="0"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r>
              <a:rPr lang="zh-CN" altLang="en-US" sz="3200">
                <a:latin typeface="华文楷体" panose="02010600040101010101" charset="-122"/>
                <a:ea typeface="华文楷体" panose="02010600040101010101" charset="-122"/>
              </a:rPr>
              <a:t>唯物辩证法认为：事物的发展是有内部因素和外部因素共同作用的结果。</a:t>
            </a:r>
            <a:endParaRPr lang="zh-CN" altLang="en-US" sz="3200">
              <a:latin typeface="华文楷体" panose="02010600040101010101" charset="-122"/>
              <a:ea typeface="华文楷体" panose="02010600040101010101" charset="-122"/>
            </a:endParaRPr>
          </a:p>
          <a:p>
            <a:endParaRPr lang="zh-CN" altLang="en-US" sz="3200">
              <a:latin typeface="华文楷体" panose="02010600040101010101" charset="-122"/>
              <a:ea typeface="华文楷体" panose="02010600040101010101" charset="-122"/>
            </a:endParaRPr>
          </a:p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内部因素</a:t>
            </a:r>
            <a:r>
              <a:rPr lang="zh-CN" altLang="en-US" sz="3200">
                <a:latin typeface="华文楷体" panose="02010600040101010101" charset="-122"/>
                <a:ea typeface="华文楷体" panose="02010600040101010101" charset="-122"/>
              </a:rPr>
              <a:t>：自身积累和小说本身的特征；</a:t>
            </a:r>
            <a:endParaRPr lang="zh-CN" altLang="en-US" sz="3200">
              <a:latin typeface="华文楷体" panose="02010600040101010101" charset="-122"/>
              <a:ea typeface="华文楷体" panose="02010600040101010101" charset="-122"/>
            </a:endParaRPr>
          </a:p>
          <a:p>
            <a:pPr algn="r"/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外部因素</a:t>
            </a:r>
            <a:r>
              <a:rPr lang="zh-CN" altLang="en-US" sz="3200">
                <a:latin typeface="华文楷体" panose="02010600040101010101" charset="-122"/>
                <a:ea typeface="华文楷体" panose="02010600040101010101" charset="-122"/>
              </a:rPr>
              <a:t>：政治、经济、科技、思想文      化、对外交流、人才。</a:t>
            </a:r>
            <a:endParaRPr lang="zh-CN" altLang="en-US" sz="32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p>
            <a:r>
              <a:rPr lang="zh-CN" altLang="en-US" sz="3600">
                <a:sym typeface="+mn-ea"/>
              </a:rPr>
              <a:t>（一）、内部因素：</a:t>
            </a:r>
            <a:endParaRPr lang="en-US" altLang="zh-CN" sz="3600"/>
          </a:p>
          <a:p>
            <a:r>
              <a:rPr lang="en-US" altLang="zh-CN" sz="3600"/>
              <a:t>1</a:t>
            </a:r>
            <a:r>
              <a:rPr lang="zh-CN" altLang="en-US" sz="3600"/>
              <a:t>、自身积累：</a:t>
            </a:r>
            <a:endParaRPr lang="zh-CN" altLang="en-US" sz="3600"/>
          </a:p>
          <a:p>
            <a:endParaRPr lang="zh-CN" altLang="en-US" sz="3600"/>
          </a:p>
          <a:p>
            <a:r>
              <a:rPr lang="zh-CN" altLang="en-US" sz="3600"/>
              <a:t>小说</a:t>
            </a:r>
            <a:r>
              <a:rPr lang="zh-CN" altLang="en-US" sz="3600">
                <a:sym typeface="+mn-ea"/>
              </a:rPr>
              <a:t>的</a:t>
            </a:r>
            <a:r>
              <a:rPr lang="zh-CN" altLang="en-US" sz="3600"/>
              <a:t>发展历程</a:t>
            </a:r>
            <a:endParaRPr lang="zh-CN" altLang="en-US" sz="3600"/>
          </a:p>
          <a:p>
            <a:endParaRPr lang="zh-CN" altLang="en-US" sz="3600"/>
          </a:p>
          <a:p>
            <a:r>
              <a:rPr lang="zh-CN" altLang="en-US" sz="3600"/>
              <a:t>题材的传承</a:t>
            </a:r>
            <a:r>
              <a:rPr lang="en-US" altLang="zh-CN" sz="3600"/>
              <a:t>------“</a:t>
            </a:r>
            <a:r>
              <a:rPr lang="zh-CN" altLang="en-US" sz="3600"/>
              <a:t>西游记</a:t>
            </a:r>
            <a:r>
              <a:rPr lang="en-US" altLang="zh-CN" sz="3600"/>
              <a:t>”</a:t>
            </a:r>
            <a:endParaRPr lang="en-US" altLang="zh-CN" sz="3600"/>
          </a:p>
          <a:p>
            <a:endParaRPr lang="zh-CN" altLang="en-US" sz="3600"/>
          </a:p>
          <a:p>
            <a:r>
              <a:rPr lang="zh-CN" altLang="en-US" sz="3600"/>
              <a:t>风格的保留</a:t>
            </a:r>
            <a:r>
              <a:rPr lang="en-US" altLang="zh-CN" sz="3600"/>
              <a:t>------</a:t>
            </a:r>
            <a:r>
              <a:rPr lang="zh-CN" altLang="en-US" sz="3600"/>
              <a:t>说书人的风格</a:t>
            </a:r>
            <a:endParaRPr lang="zh-CN" altLang="en-US"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24000" y="1028065"/>
            <a:ext cx="6262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dirty="0" smtClean="0">
                <a:sym typeface="+mn-ea"/>
              </a:rPr>
              <a:t>2</a:t>
            </a:r>
            <a:r>
              <a:rPr lang="zh-CN" altLang="en-US" sz="4000" dirty="0" smtClean="0">
                <a:sym typeface="+mn-ea"/>
              </a:rPr>
              <a:t>、小说的优点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24000" y="2720340"/>
            <a:ext cx="803084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dirty="0" smtClean="0">
                <a:sym typeface="+mn-ea"/>
              </a:rPr>
              <a:t>a</a:t>
            </a:r>
            <a:r>
              <a:rPr lang="zh-CN" altLang="en-US" sz="4000" dirty="0" smtClean="0">
                <a:sym typeface="+mn-ea"/>
              </a:rPr>
              <a:t>、语言</a:t>
            </a:r>
            <a:endParaRPr lang="zh-CN" altLang="en-US" sz="4000" dirty="0" smtClean="0">
              <a:sym typeface="+mn-ea"/>
            </a:endParaRPr>
          </a:p>
          <a:p>
            <a:endParaRPr lang="zh-CN" altLang="en-US" sz="4000" dirty="0" smtClean="0">
              <a:sym typeface="+mn-ea"/>
            </a:endParaRPr>
          </a:p>
          <a:p>
            <a:r>
              <a:rPr lang="en-US" altLang="zh-CN" sz="4000" dirty="0" smtClean="0">
                <a:sym typeface="+mn-ea"/>
              </a:rPr>
              <a:t>b</a:t>
            </a:r>
            <a:r>
              <a:rPr lang="zh-CN" altLang="en-US" sz="4000" dirty="0" smtClean="0">
                <a:sym typeface="+mn-ea"/>
              </a:rPr>
              <a:t>、内容</a:t>
            </a:r>
            <a:endParaRPr lang="zh-CN" altLang="en-US" sz="4000"/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p>
            <a:r>
              <a:rPr lang="zh-CN" altLang="en-US" sz="3600">
                <a:sym typeface="+mn-ea"/>
              </a:rPr>
              <a:t>（二）、外部因素：</a:t>
            </a:r>
            <a:endParaRPr lang="zh-CN" altLang="en-US" sz="3600" dirty="0" smtClean="0">
              <a:sym typeface="+mn-ea"/>
            </a:endParaRPr>
          </a:p>
          <a:p>
            <a:r>
              <a:rPr lang="zh-CN" altLang="en-US" sz="3600" dirty="0" smtClean="0">
                <a:sym typeface="+mn-ea"/>
              </a:rPr>
              <a:t>1、政治</a:t>
            </a:r>
            <a:endParaRPr lang="zh-CN" altLang="en-US" sz="3600" dirty="0" smtClean="0">
              <a:sym typeface="+mn-ea"/>
            </a:endParaRPr>
          </a:p>
          <a:p>
            <a:endParaRPr lang="zh-CN" altLang="en-US" sz="3600" dirty="0" smtClean="0">
              <a:sym typeface="+mn-ea"/>
            </a:endParaRPr>
          </a:p>
          <a:p>
            <a:r>
              <a:rPr lang="en-US" altLang="zh-CN" sz="3600" dirty="0" smtClean="0">
                <a:sym typeface="+mn-ea"/>
              </a:rPr>
              <a:t>a</a:t>
            </a:r>
            <a:r>
              <a:rPr lang="zh-CN" altLang="en-US" sz="3600" dirty="0" smtClean="0">
                <a:sym typeface="+mn-ea"/>
              </a:rPr>
              <a:t>、政局稳定</a:t>
            </a:r>
            <a:r>
              <a:rPr lang="en-US" altLang="zh-CN" sz="3600" dirty="0" smtClean="0">
                <a:sym typeface="+mn-ea"/>
              </a:rPr>
              <a:t>“</a:t>
            </a:r>
            <a:r>
              <a:rPr lang="zh-CN" altLang="en-US" sz="3600" dirty="0" smtClean="0">
                <a:sym typeface="+mn-ea"/>
              </a:rPr>
              <a:t>仁宣之治 </a:t>
            </a:r>
            <a:r>
              <a:rPr lang="en-US" altLang="zh-CN" sz="3600" dirty="0" smtClean="0">
                <a:sym typeface="+mn-ea"/>
              </a:rPr>
              <a:t>”“</a:t>
            </a:r>
            <a:r>
              <a:rPr lang="zh-CN" altLang="en-US" sz="3600" dirty="0" smtClean="0">
                <a:sym typeface="+mn-ea"/>
              </a:rPr>
              <a:t>康乾盛世</a:t>
            </a:r>
            <a:r>
              <a:rPr lang="en-US" altLang="zh-CN" sz="3600" dirty="0" smtClean="0">
                <a:sym typeface="+mn-ea"/>
              </a:rPr>
              <a:t>”</a:t>
            </a:r>
            <a:endParaRPr lang="en-US" altLang="zh-CN" sz="3600" dirty="0" smtClean="0">
              <a:sym typeface="+mn-ea"/>
            </a:endParaRPr>
          </a:p>
          <a:p>
            <a:pPr marL="0" indent="0">
              <a:buNone/>
            </a:pPr>
            <a:r>
              <a:rPr lang="zh-CN" altLang="en-US" sz="3600" dirty="0" smtClean="0">
                <a:sym typeface="+mn-ea"/>
              </a:rPr>
              <a:t>        社会比较稳定；</a:t>
            </a:r>
            <a:endParaRPr lang="zh-CN" altLang="en-US" sz="3600" dirty="0" smtClean="0">
              <a:sym typeface="+mn-ea"/>
            </a:endParaRPr>
          </a:p>
          <a:p>
            <a:endParaRPr lang="zh-CN" altLang="en-US" sz="3600" dirty="0" smtClean="0">
              <a:sym typeface="+mn-ea"/>
            </a:endParaRPr>
          </a:p>
          <a:p>
            <a:r>
              <a:rPr lang="en-US" altLang="zh-CN" sz="3600" dirty="0" smtClean="0">
                <a:sym typeface="+mn-ea"/>
              </a:rPr>
              <a:t>b</a:t>
            </a:r>
            <a:r>
              <a:rPr lang="zh-CN" altLang="en-US" sz="3600" dirty="0" smtClean="0">
                <a:sym typeface="+mn-ea"/>
              </a:rPr>
              <a:t>、政策限制少，文网宽松；</a:t>
            </a:r>
            <a:endParaRPr lang="zh-CN" altLang="en-US" sz="3600" dirty="0" smtClean="0">
              <a:sym typeface="+mn-ea"/>
            </a:endParaRPr>
          </a:p>
          <a:p>
            <a:endParaRPr lang="zh-CN" altLang="en-US" sz="3600" dirty="0" smtClean="0">
              <a:sym typeface="+mn-ea"/>
            </a:endParaRPr>
          </a:p>
          <a:p>
            <a:r>
              <a:rPr lang="en-US" altLang="zh-CN" sz="3600" dirty="0" smtClean="0">
                <a:sym typeface="+mn-ea"/>
              </a:rPr>
              <a:t>c</a:t>
            </a:r>
            <a:r>
              <a:rPr lang="zh-CN" altLang="en-US" sz="3600" dirty="0" smtClean="0">
                <a:sym typeface="+mn-ea"/>
              </a:rPr>
              <a:t>、统治者喜好。</a:t>
            </a:r>
            <a:endParaRPr lang="zh-CN" altLang="en-US" sz="3600"/>
          </a:p>
          <a:p>
            <a:endParaRPr lang="zh-CN" altLang="en-US" sz="3600"/>
          </a:p>
        </p:txBody>
      </p:sp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88975" y="654050"/>
            <a:ext cx="1180211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dirty="0" smtClean="0">
                <a:sym typeface="+mn-ea"/>
              </a:rPr>
              <a:t>2、</a:t>
            </a:r>
            <a:r>
              <a:rPr lang="zh-CN" altLang="en-US" sz="4800" dirty="0" smtClean="0">
                <a:sym typeface="+mn-ea"/>
              </a:rPr>
              <a:t>经济</a:t>
            </a:r>
            <a:endParaRPr lang="zh-CN" altLang="en-US" sz="4800" dirty="0" smtClean="0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9610" y="1525270"/>
            <a:ext cx="1020635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dirty="0" smtClean="0">
                <a:sym typeface="+mn-ea"/>
              </a:rPr>
              <a:t>商品经济的发展</a:t>
            </a:r>
            <a:endParaRPr lang="zh-CN" altLang="en-US" sz="2800" dirty="0" smtClean="0">
              <a:sym typeface="+mn-ea"/>
            </a:endParaRPr>
          </a:p>
          <a:p>
            <a:r>
              <a:rPr lang="zh-CN" altLang="en-US" sz="2800" dirty="0" smtClean="0">
                <a:sym typeface="+mn-ea"/>
              </a:rPr>
              <a:t>表现：资本主义工商业的萌芽</a:t>
            </a:r>
            <a:endParaRPr lang="zh-CN" altLang="en-US" sz="2800" dirty="0" smtClean="0">
              <a:sym typeface="+mn-ea"/>
            </a:endParaRPr>
          </a:p>
          <a:p>
            <a:r>
              <a:rPr lang="zh-CN" altLang="en-US" sz="2800" dirty="0" smtClean="0">
                <a:sym typeface="+mn-ea"/>
              </a:rPr>
              <a:t>结果和影响：</a:t>
            </a:r>
            <a:endParaRPr lang="zh-CN" altLang="en-US" sz="2800" dirty="0" smtClean="0">
              <a:sym typeface="+mn-ea"/>
            </a:endParaRPr>
          </a:p>
          <a:p>
            <a:r>
              <a:rPr lang="zh-CN" altLang="en-US" sz="2800" dirty="0" smtClean="0">
                <a:sym typeface="+mn-ea"/>
              </a:rPr>
              <a:t>结论：</a:t>
            </a:r>
            <a:endParaRPr lang="zh-CN" altLang="en-US" sz="2800" dirty="0" smtClean="0">
              <a:sym typeface="+mn-ea"/>
            </a:endParaRPr>
          </a:p>
          <a:p>
            <a:r>
              <a:rPr lang="zh-CN" altLang="en-US" sz="2800" u="sng" dirty="0" smtClean="0">
                <a:solidFill>
                  <a:srgbClr val="7030A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物质需求得到满足后，人们必须追求精神营养。这是明清时期文学能够繁荣的根本原因。</a:t>
            </a:r>
            <a:endParaRPr lang="zh-CN" altLang="en-US" sz="2800" u="sng" dirty="0" smtClean="0">
              <a:solidFill>
                <a:srgbClr val="7030A0"/>
              </a:solidFill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#wm#"/>
  <p:tag name="KSO_WM_TEMPLATE_CATEGORY" val="preset"/>
  <p:tag name="KSO_WM_TEMPLATE_INDEX" val="1"/>
</p:tagLst>
</file>

<file path=ppt/tags/tag10.xml><?xml version="1.0" encoding="utf-8"?>
<p:tagLst xmlns:p="http://schemas.openxmlformats.org/presentationml/2006/main">
  <p:tag name="KSO_WM_BEAUTIFY_FLAG" val="#wm#"/>
  <p:tag name="KSO_WM_TEMPLATE_CATEGORY" val="preset"/>
  <p:tag name="KSO_WM_TEMPLATE_INDEX" val="1"/>
</p:tagLst>
</file>

<file path=ppt/tags/tag2.xml><?xml version="1.0" encoding="utf-8"?>
<p:tagLst xmlns:p="http://schemas.openxmlformats.org/presentationml/2006/main">
  <p:tag name="KSO_WM_BEAUTIFY_FLAG" val="#wm#"/>
  <p:tag name="KSO_WM_TEMPLATE_CATEGORY" val="preset"/>
  <p:tag name="KSO_WM_TEMPLATE_INDEX" val="1"/>
</p:tagLst>
</file>

<file path=ppt/tags/tag3.xml><?xml version="1.0" encoding="utf-8"?>
<p:tagLst xmlns:p="http://schemas.openxmlformats.org/presentationml/2006/main">
  <p:tag name="KSO_WM_BEAUTIFY_FLAG" val="#wm#"/>
  <p:tag name="KSO_WM_TEMPLATE_CATEGORY" val="preset"/>
  <p:tag name="KSO_WM_TEMPLATE_INDEX" val="1"/>
</p:tagLst>
</file>

<file path=ppt/tags/tag4.xml><?xml version="1.0" encoding="utf-8"?>
<p:tagLst xmlns:p="http://schemas.openxmlformats.org/presentationml/2006/main">
  <p:tag name="KSO_WM_BEAUTIFY_FLAG" val="#wm#"/>
  <p:tag name="KSO_WM_TEMPLATE_CATEGORY" val="preset"/>
  <p:tag name="KSO_WM_TEMPLATE_INDEX" val="1"/>
</p:tagLst>
</file>

<file path=ppt/tags/tag5.xml><?xml version="1.0" encoding="utf-8"?>
<p:tagLst xmlns:p="http://schemas.openxmlformats.org/presentationml/2006/main">
  <p:tag name="KSO_WM_BEAUTIFY_FLAG" val="#wm#"/>
  <p:tag name="KSO_WM_TEMPLATE_CATEGORY" val="preset"/>
  <p:tag name="KSO_WM_TEMPLATE_INDEX" val="1"/>
</p:tagLst>
</file>

<file path=ppt/tags/tag6.xml><?xml version="1.0" encoding="utf-8"?>
<p:tagLst xmlns:p="http://schemas.openxmlformats.org/presentationml/2006/main">
  <p:tag name="KSO_WM_BEAUTIFY_FLAG" val="#wm#"/>
  <p:tag name="KSO_WM_TEMPLATE_CATEGORY" val="preset"/>
  <p:tag name="KSO_WM_TEMPLATE_INDEX" val="1"/>
</p:tagLst>
</file>

<file path=ppt/tags/tag7.xml><?xml version="1.0" encoding="utf-8"?>
<p:tagLst xmlns:p="http://schemas.openxmlformats.org/presentationml/2006/main">
  <p:tag name="KSO_WM_BEAUTIFY_FLAG" val="#wm#"/>
  <p:tag name="KSO_WM_TEMPLATE_CATEGORY" val="preset"/>
  <p:tag name="KSO_WM_TEMPLATE_INDEX" val="1"/>
</p:tagLst>
</file>

<file path=ppt/tags/tag8.xml><?xml version="1.0" encoding="utf-8"?>
<p:tagLst xmlns:p="http://schemas.openxmlformats.org/presentationml/2006/main">
  <p:tag name="KSO_WM_BEAUTIFY_FLAG" val="#wm#"/>
  <p:tag name="KSO_WM_TEMPLATE_CATEGORY" val="preset"/>
  <p:tag name="KSO_WM_TEMPLATE_INDEX" val="1"/>
</p:tagLst>
</file>

<file path=ppt/tags/tag9.xml><?xml version="1.0" encoding="utf-8"?>
<p:tagLst xmlns:p="http://schemas.openxmlformats.org/presentationml/2006/main">
  <p:tag name="KSO_WM_BEAUTIFY_FLAG" val="#wm#"/>
  <p:tag name="KSO_WM_TEMPLATE_CATEGORY" val="preset"/>
  <p:tag name="KSO_WM_TEMPLATE_INDEX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</Words>
  <Application>WPS 演示</Application>
  <PresentationFormat>宽屏</PresentationFormat>
  <Paragraphs>125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16</vt:i4>
      </vt:variant>
    </vt:vector>
  </HeadingPairs>
  <TitlesOfParts>
    <vt:vector size="36" baseType="lpstr">
      <vt:lpstr>Arial</vt:lpstr>
      <vt:lpstr>宋体</vt:lpstr>
      <vt:lpstr>Wingdings</vt:lpstr>
      <vt:lpstr>华文行楷</vt:lpstr>
      <vt:lpstr>Wingdings</vt:lpstr>
      <vt:lpstr>华文楷体</vt:lpstr>
      <vt:lpstr>华文仿宋</vt:lpstr>
      <vt:lpstr>华文琥珀</vt:lpstr>
      <vt:lpstr>Calibri Light</vt:lpstr>
      <vt:lpstr>微软雅黑</vt:lpstr>
      <vt:lpstr>Arial Unicode MS</vt:lpstr>
      <vt:lpstr>Calibri</vt:lpstr>
      <vt:lpstr>华文新魏</vt:lpstr>
      <vt:lpstr>黑体</vt:lpstr>
      <vt:lpstr>方正兰亭超细黑简体</vt:lpstr>
      <vt:lpstr>Office 主题</vt:lpstr>
      <vt:lpstr>Word.Document.12</vt:lpstr>
      <vt:lpstr>Word.Document.12</vt:lpstr>
      <vt:lpstr>Word.Document.12</vt:lpstr>
      <vt:lpstr>Word.Document.12</vt:lpstr>
      <vt:lpstr>明 清 小 说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科学技术是第一生产力 ------------邓小平</vt:lpstr>
      <vt:lpstr>PowerPoint 演示文稿</vt:lpstr>
      <vt:lpstr>治国经邦，人才为急 ---------孙中山</vt:lpstr>
      <vt:lpstr>小结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42</cp:revision>
  <dcterms:created xsi:type="dcterms:W3CDTF">2017-11-07T06:52:00Z</dcterms:created>
  <dcterms:modified xsi:type="dcterms:W3CDTF">2017-11-22T07:34:31Z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2052-10.1.0.6877</vt:lpwstr>
  </property>
</Properties>
</file>