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2" r:id="rId4"/>
    <p:sldId id="274" r:id="rId5"/>
    <p:sldId id="273" r:id="rId6"/>
    <p:sldId id="265" r:id="rId7"/>
    <p:sldId id="275" r:id="rId8"/>
    <p:sldId id="276" r:id="rId9"/>
    <p:sldId id="267" r:id="rId10"/>
    <p:sldId id="264" r:id="rId11"/>
    <p:sldId id="269" r:id="rId12"/>
    <p:sldId id="270" r:id="rId13"/>
    <p:sldId id="277" r:id="rId14"/>
    <p:sldId id="278" r:id="rId15"/>
    <p:sldId id="282" r:id="rId16"/>
    <p:sldId id="271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70" autoAdjust="0"/>
  </p:normalViewPr>
  <p:slideViewPr>
    <p:cSldViewPr>
      <p:cViewPr varScale="1">
        <p:scale>
          <a:sx n="77" d="100"/>
          <a:sy n="77" d="100"/>
        </p:scale>
        <p:origin x="-11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3846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_rels/viewProps.xml.rels><?xml version="1.0" encoding="UTF-8" standalone="yes"?>
<Relationships xmlns="http://schemas.openxmlformats.org/package/2006/relationships"><Relationship Id="rId4" Type="http://schemas.openxmlformats.org/officeDocument/2006/relationships/slide" Target="slides/slide6.xml"/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5214950"/>
            <a:ext cx="1472173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174098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B7A-4B69-4F57-9928-2838AB61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B4B9-6F43-435E-8DC9-A4F4646CD31D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B7A-4B69-4F57-9928-2838AB61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B4B9-6F43-435E-8DC9-A4F4646CD31D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B7A-4B69-4F57-9928-2838AB61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B4B9-6F43-435E-8DC9-A4F4646CD31D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B7A-4B69-4F57-9928-2838AB61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B4B9-6F43-435E-8DC9-A4F4646CD31D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B7A-4B69-4F57-9928-2838AB61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B4B9-6F43-435E-8DC9-A4F4646CD31D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B7A-4B69-4F57-9928-2838AB61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B4B9-6F43-435E-8DC9-A4F4646CD31D}" type="slidenum">
              <a:rPr lang="zh-CN" altLang="en-US" smtClean="0"/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B7A-4B69-4F57-9928-2838AB61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B4B9-6F43-435E-8DC9-A4F4646CD31D}" type="slidenum">
              <a:rPr lang="zh-CN" altLang="en-US" smtClean="0"/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B7A-4B69-4F57-9928-2838AB61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B4B9-6F43-435E-8DC9-A4F4646CD31D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B7A-4B69-4F57-9928-2838AB61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B4B9-6F43-435E-8DC9-A4F4646CD31D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B7A-4B69-4F57-9928-2838AB61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B4B9-6F43-435E-8DC9-A4F4646CD31D}" type="slidenum">
              <a:rPr lang="zh-CN" altLang="en-US" smtClean="0"/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1676384" cy="365125"/>
          </a:xfrm>
        </p:spPr>
        <p:txBody>
          <a:bodyPr/>
          <a:lstStyle/>
          <a:p>
            <a:fld id="{FB6EEB7A-4B69-4F57-9928-2838AB61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5984" y="6492876"/>
            <a:ext cx="2643206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123BB4B9-6F43-435E-8DC9-A4F4646CD31D}" type="slidenum">
              <a:rPr lang="zh-CN" altLang="en-US" smtClean="0"/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B6EEB7A-4B69-4F57-9928-2838AB61B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23BB4B9-6F43-435E-8DC9-A4F4646CD31D}" type="slidenum">
              <a:rPr lang="zh-CN" altLang="en-US" smtClean="0"/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 panose="05020102010507070707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 panose="05020102010507070707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 panose="05020102010507070707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 panose="05020102010507070707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 panose="05020102010507070707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从</a:t>
            </a:r>
            <a:r>
              <a:rPr lang="en-US" altLang="zh-CN" dirty="0" smtClean="0"/>
              <a:t>《</a:t>
            </a:r>
            <a:r>
              <a:rPr lang="zh-CN" altLang="en-US" dirty="0" smtClean="0"/>
              <a:t>都挺好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谈人物冲突对小说情节的意义</a:t>
            </a:r>
            <a:r>
              <a:rPr lang="en-US" altLang="zh-CN" dirty="0" smtClean="0"/>
              <a:t>(</a:t>
            </a:r>
            <a:r>
              <a:rPr altLang="zh-CN" dirty="0" smtClean="0"/>
              <a:t>创作</a:t>
            </a:r>
            <a:r>
              <a:rPr lang="en-US" altLang="zh-CN" dirty="0" smtClean="0"/>
              <a:t>)</a:t>
            </a:r>
            <a:endParaRPr lang="en-US" altLang="zh-CN" dirty="0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主讲人：阳志成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73016"/>
            <a:ext cx="4772025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有时候</a:t>
            </a:r>
            <a:r>
              <a:rPr lang="zh-CN" altLang="en-US" sz="8900" dirty="0" smtClean="0">
                <a:solidFill>
                  <a:srgbClr val="FF0000"/>
                </a:solidFill>
              </a:rPr>
              <a:t>多</a:t>
            </a:r>
            <a:r>
              <a:rPr lang="zh-CN" altLang="en-US" dirty="0" smtClean="0"/>
              <a:t>就是好！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解决了开端，小说的情节不会自然而然的持续下去，你需要更多更大的冲突和对抗，简单的说，你需要的不是一个鞭炮而是一串鞭炮！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作用</a:t>
            </a:r>
            <a:r>
              <a:rPr lang="en-US" altLang="zh-CN" dirty="0" smtClean="0"/>
              <a:t>2——</a:t>
            </a:r>
            <a:r>
              <a:rPr lang="zh-CN" altLang="en-US" dirty="0" smtClean="0"/>
              <a:t>冲突是情节发展的保障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小说的情节要进一步发展，冲突要持续不断。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苏大强没能去美国。如果从此之后他开心的在老二家生活下去，那么故事就此终结。</a:t>
            </a:r>
            <a:endParaRPr lang="en-US" altLang="zh-CN" dirty="0" smtClean="0"/>
          </a:p>
          <a:p>
            <a:r>
              <a:rPr lang="zh-CN" altLang="en-US" dirty="0" smtClean="0"/>
              <a:t>如何让故事持续</a:t>
            </a:r>
            <a:r>
              <a:rPr lang="zh-CN" altLang="en-US" dirty="0"/>
              <a:t>呢</a:t>
            </a:r>
            <a:r>
              <a:rPr lang="zh-CN" altLang="en-US" dirty="0" smtClean="0"/>
              <a:t>？</a:t>
            </a:r>
            <a:endParaRPr lang="en-US" altLang="zh-CN" dirty="0"/>
          </a:p>
          <a:p>
            <a:r>
              <a:rPr lang="zh-CN" altLang="en-US" dirty="0"/>
              <a:t>我们决定一路给主人公设置障碍，这加剧了</a:t>
            </a:r>
            <a:r>
              <a:rPr lang="zh-CN" altLang="en-US" dirty="0" smtClean="0"/>
              <a:t>对抗。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情景汇编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 smtClean="0"/>
              <a:t>早餐事件：新</a:t>
            </a:r>
            <a:r>
              <a:rPr lang="zh-CN" altLang="en-US" dirty="0"/>
              <a:t>的一天，苏爸肚子饿了，想要吃早餐了，可是明成两夫妻还在睡觉，于是苏爸就就自己煮起了早餐，结果在厨房煮到报警器都响了，这时才把明成他们吵醒了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厕所事件：苏</a:t>
            </a:r>
            <a:r>
              <a:rPr lang="zh-CN" altLang="en-US" dirty="0"/>
              <a:t>爸用完厕所也没有冲水</a:t>
            </a:r>
            <a:r>
              <a:rPr lang="zh-CN" altLang="en-US" dirty="0" smtClean="0"/>
              <a:t>，</a:t>
            </a:r>
            <a:r>
              <a:rPr lang="zh-CN" altLang="en-US" dirty="0"/>
              <a:t>随后明成要苏爸以后上厕所的时候，要注意点卫生，这时明成多说了两句，苏爸就开始不开心了，说是朱丽嫌弃苏爸，才会这样的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r>
              <a:rPr lang="zh-CN" altLang="en-US" dirty="0" smtClean="0"/>
              <a:t>朋友来访：苏</a:t>
            </a:r>
            <a:r>
              <a:rPr lang="zh-CN" altLang="en-US" dirty="0"/>
              <a:t>爸的一群朋友到了明成的家里，把家里弄得乱七八糟的，朱丽回到家，看到满屋的垃圾和烟味，瞬间蒙了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茶杯事件：苏爸给</a:t>
            </a:r>
            <a:r>
              <a:rPr lang="zh-CN" altLang="en-US" dirty="0"/>
              <a:t>朋友倒茶，结果把杯子打碎了</a:t>
            </a:r>
            <a:r>
              <a:rPr lang="zh-CN" altLang="en-US" dirty="0" smtClean="0"/>
              <a:t>，杯子</a:t>
            </a:r>
            <a:r>
              <a:rPr lang="zh-CN" altLang="en-US" dirty="0"/>
              <a:t>被摔碎了，朱丽心疼得</a:t>
            </a:r>
            <a:r>
              <a:rPr lang="zh-CN" altLang="en-US" dirty="0" smtClean="0"/>
              <a:t>要死</a:t>
            </a:r>
            <a:r>
              <a:rPr lang="zh-CN" altLang="en-US" dirty="0"/>
              <a:t>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分析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苏爸在苏明成家里的生活也是风云四起，障碍重重。</a:t>
            </a:r>
            <a:endParaRPr lang="en-US" altLang="zh-CN" dirty="0" smtClean="0"/>
          </a:p>
          <a:p>
            <a:r>
              <a:rPr lang="zh-CN" altLang="en-US" dirty="0" smtClean="0"/>
              <a:t>苏大强与明成夫妇观念认识上的不一致。</a:t>
            </a:r>
            <a:endParaRPr lang="en-US" altLang="zh-CN" dirty="0" smtClean="0"/>
          </a:p>
          <a:p>
            <a:r>
              <a:rPr lang="zh-CN" altLang="en-US" dirty="0" smtClean="0"/>
              <a:t> 观念冲突：比如主角</a:t>
            </a:r>
            <a:r>
              <a:rPr lang="en-US" altLang="zh-CN" dirty="0" smtClean="0"/>
              <a:t>A</a:t>
            </a:r>
            <a:r>
              <a:rPr lang="zh-CN" altLang="en-US" dirty="0" smtClean="0"/>
              <a:t>和主角</a:t>
            </a:r>
            <a:r>
              <a:rPr lang="en-US" altLang="zh-CN" dirty="0" smtClean="0"/>
              <a:t>B</a:t>
            </a:r>
            <a:r>
              <a:rPr lang="zh-CN" altLang="en-US" dirty="0" smtClean="0"/>
              <a:t>在某件事情上观念不一，</a:t>
            </a:r>
            <a:r>
              <a:rPr lang="en-US" altLang="zh-CN" dirty="0" smtClean="0"/>
              <a:t>A</a:t>
            </a:r>
            <a:r>
              <a:rPr lang="zh-CN" altLang="en-US" dirty="0" smtClean="0"/>
              <a:t>认为这件事情应该这样去办，但是主角</a:t>
            </a:r>
            <a:r>
              <a:rPr lang="en-US" altLang="zh-CN" dirty="0" smtClean="0"/>
              <a:t>B</a:t>
            </a:r>
            <a:r>
              <a:rPr lang="zh-CN" altLang="en-US" dirty="0" smtClean="0"/>
              <a:t>认为那种做法是错误的，应该那样去办，由于两者观念不一致，矛盾冲突便产生了</a:t>
            </a:r>
            <a:r>
              <a:rPr lang="zh-CN" altLang="en-US" dirty="0"/>
              <a:t>。（）利益</a:t>
            </a:r>
            <a:r>
              <a:rPr lang="zh-CN" altLang="en-US"/>
              <a:t>冲突</a:t>
            </a:r>
            <a:r>
              <a:rPr lang="zh-CN" altLang="en-US" smtClean="0"/>
              <a:t>：性格冲突：情感</a:t>
            </a:r>
            <a:r>
              <a:rPr lang="zh-CN" altLang="en-US" dirty="0"/>
              <a:t>冲突：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观念冲突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早起           晚起</a:t>
            </a:r>
            <a:endParaRPr lang="en-US" altLang="zh-CN" dirty="0" smtClean="0"/>
          </a:p>
          <a:p>
            <a:r>
              <a:rPr lang="zh-CN" altLang="en-US" dirty="0" smtClean="0"/>
              <a:t>卫生           尊严</a:t>
            </a:r>
            <a:endParaRPr lang="en-US" altLang="zh-CN" dirty="0" smtClean="0"/>
          </a:p>
          <a:p>
            <a:r>
              <a:rPr lang="zh-CN" altLang="en-US" dirty="0" smtClean="0"/>
              <a:t>整洁           放松</a:t>
            </a:r>
            <a:endParaRPr lang="en-US" altLang="zh-CN" dirty="0" smtClean="0"/>
          </a:p>
          <a:p>
            <a:r>
              <a:rPr lang="zh-CN" altLang="en-US" dirty="0" smtClean="0"/>
              <a:t>个人           共享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2051720" y="191683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2051720" y="2564904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051720" y="3140968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51720" y="3645024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意义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真的是苏大强很作吗？其实他也很无奈呀，因为他如果不作，小说就没有办法继续下去，从这个意义上来说，冲突是小说的生命力所在 。</a:t>
            </a:r>
            <a:endParaRPr lang="en-US" altLang="zh-CN" dirty="0" smtClean="0"/>
          </a:p>
          <a:p>
            <a:r>
              <a:rPr lang="zh-CN" altLang="en-US" dirty="0" smtClean="0"/>
              <a:t>苏大强暂居在老二家，由此所引发的与明成夫妇的一系列的观念冲突，让对抗升级了，也让小说情节获得了更多的动力。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多就是好，多指的什么呢？</a:t>
            </a:r>
            <a:endParaRPr lang="en-US" altLang="zh-CN" dirty="0" smtClean="0"/>
          </a:p>
          <a:p>
            <a:r>
              <a:rPr lang="zh-CN" altLang="en-US" dirty="0"/>
              <a:t>人物冲突对于小说</a:t>
            </a:r>
            <a:r>
              <a:rPr lang="zh-CN" altLang="en-US" dirty="0" smtClean="0"/>
              <a:t>情节的意义：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不成功的冲突设置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之一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不鲜明：</a:t>
            </a:r>
            <a:endParaRPr lang="en-US" altLang="zh-CN" dirty="0" smtClean="0"/>
          </a:p>
          <a:p>
            <a:r>
              <a:rPr lang="zh-CN" altLang="en-US" dirty="0" smtClean="0"/>
              <a:t>厕所事件主要来表现苏大强不讲卫生。</a:t>
            </a:r>
            <a:endParaRPr lang="en-US" altLang="zh-CN" dirty="0" smtClean="0"/>
          </a:p>
          <a:p>
            <a:r>
              <a:rPr lang="zh-CN" altLang="en-US" dirty="0" smtClean="0"/>
              <a:t>如果我们改写成苏爸乱扔果皮呢？</a:t>
            </a:r>
            <a:endParaRPr lang="en-US" altLang="zh-CN" dirty="0" smtClean="0"/>
          </a:p>
          <a:p>
            <a:r>
              <a:rPr lang="zh-CN" altLang="en-US" dirty="0" smtClean="0"/>
              <a:t>厕所事件中，明成认为苏爸不讲卫生，如果苏爸强调自己讲卫生，而不是“朱丽嫌弃苏爸”呢？</a:t>
            </a:r>
            <a:endParaRPr lang="en-US" altLang="zh-CN" dirty="0" smtClean="0"/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冲突的激烈程度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5" name="直接箭头连接符 4"/>
          <p:cNvCxnSpPr/>
          <p:nvPr/>
        </p:nvCxnSpPr>
        <p:spPr>
          <a:xfrm>
            <a:off x="1043608" y="5373216"/>
            <a:ext cx="23762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之二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不集中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茶杯事件：如果打碎</a:t>
            </a:r>
            <a:r>
              <a:rPr lang="zh-CN" altLang="en-US" dirty="0"/>
              <a:t>杯子</a:t>
            </a:r>
            <a:r>
              <a:rPr lang="zh-CN" altLang="en-US" dirty="0" smtClean="0"/>
              <a:t>的是苏明成呢？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FF0000"/>
                </a:solidFill>
              </a:rPr>
              <a:t>凸显两</a:t>
            </a:r>
            <a:r>
              <a:rPr lang="zh-CN" altLang="en-US" dirty="0">
                <a:solidFill>
                  <a:srgbClr val="FF0000"/>
                </a:solidFill>
              </a:rPr>
              <a:t>代人之间的矛盾</a:t>
            </a:r>
            <a:r>
              <a:rPr lang="zh-CN" altLang="en-US" dirty="0" smtClean="0">
                <a:solidFill>
                  <a:srgbClr val="FF0000"/>
                </a:solidFill>
              </a:rPr>
              <a:t>纠葛。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人生如戏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CN" altLang="en-US" dirty="0"/>
              <a:t>该剧改编自阿耐的同名</a:t>
            </a:r>
            <a:r>
              <a:rPr lang="zh-CN" altLang="en-US" dirty="0">
                <a:solidFill>
                  <a:srgbClr val="FF0000"/>
                </a:solidFill>
              </a:rPr>
              <a:t>小说</a:t>
            </a:r>
            <a:r>
              <a:rPr lang="zh-CN" altLang="en-US" dirty="0"/>
              <a:t>，讲述了职场金领苏明玉从小不受</a:t>
            </a:r>
            <a:r>
              <a:rPr lang="zh-CN" altLang="en-US" dirty="0">
                <a:solidFill>
                  <a:srgbClr val="FF0000"/>
                </a:solidFill>
              </a:rPr>
              <a:t>家人</a:t>
            </a:r>
            <a:r>
              <a:rPr lang="zh-CN" altLang="en-US" dirty="0"/>
              <a:t>待见，</a:t>
            </a:r>
            <a:r>
              <a:rPr lang="zh-CN" altLang="en-US" dirty="0">
                <a:solidFill>
                  <a:srgbClr val="FF0000"/>
                </a:solidFill>
              </a:rPr>
              <a:t>生长</a:t>
            </a:r>
            <a:r>
              <a:rPr lang="zh-CN" altLang="en-US" dirty="0"/>
              <a:t>在</a:t>
            </a:r>
            <a:r>
              <a:rPr lang="zh-CN" altLang="en-US" dirty="0">
                <a:solidFill>
                  <a:srgbClr val="FF0000"/>
                </a:solidFill>
              </a:rPr>
              <a:t>家庭</a:t>
            </a:r>
            <a:r>
              <a:rPr lang="zh-CN" altLang="en-US" dirty="0"/>
              <a:t>的边缘，在孤独扭曲的环境中</a:t>
            </a:r>
            <a:r>
              <a:rPr lang="zh-CN" altLang="en-US" dirty="0">
                <a:solidFill>
                  <a:srgbClr val="FF0000"/>
                </a:solidFill>
              </a:rPr>
              <a:t>长大</a:t>
            </a:r>
            <a:r>
              <a:rPr lang="zh-CN" altLang="en-US" dirty="0"/>
              <a:t>成人的</a:t>
            </a:r>
            <a:r>
              <a:rPr lang="zh-CN" altLang="en-US" dirty="0" smtClean="0"/>
              <a:t>故事。</a:t>
            </a:r>
            <a:endParaRPr lang="en-US" altLang="zh-CN" dirty="0" smtClean="0"/>
          </a:p>
          <a:p>
            <a:r>
              <a:rPr lang="zh-CN" altLang="en-US" dirty="0" smtClean="0"/>
              <a:t>小说的核心：家庭、成长。</a:t>
            </a:r>
            <a:endParaRPr lang="en-US" altLang="zh-CN" dirty="0" smtClean="0"/>
          </a:p>
          <a:p>
            <a:r>
              <a:rPr lang="zh-CN" altLang="en-US" dirty="0" smtClean="0"/>
              <a:t>主要人物：</a:t>
            </a:r>
            <a:endParaRPr lang="en-US" altLang="zh-CN" dirty="0" smtClean="0"/>
          </a:p>
          <a:p>
            <a:r>
              <a:rPr lang="zh-CN" altLang="en-US" dirty="0" smtClean="0"/>
              <a:t>父亲：苏大强          </a:t>
            </a:r>
            <a:endParaRPr lang="en-US" altLang="zh-CN" dirty="0" smtClean="0"/>
          </a:p>
          <a:p>
            <a:r>
              <a:rPr lang="zh-CN" altLang="en-US" dirty="0" smtClean="0"/>
              <a:t>子女</a:t>
            </a:r>
            <a:r>
              <a:rPr lang="zh-CN" altLang="en-US" dirty="0"/>
              <a:t>：苏明哲（老大），苏明成（老二），苏明玉（老三），吴菲（大儿媳），朱丽（二儿媳）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FF0000"/>
                </a:solidFill>
              </a:rPr>
              <a:t>                      两代人之间的矛盾纠葛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 smtClean="0"/>
          </a:p>
        </p:txBody>
      </p:sp>
      <p:cxnSp>
        <p:nvCxnSpPr>
          <p:cNvPr id="5" name="直接箭头连接符 4"/>
          <p:cNvCxnSpPr/>
          <p:nvPr/>
        </p:nvCxnSpPr>
        <p:spPr>
          <a:xfrm>
            <a:off x="1043608" y="5301208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小说开头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万事开头难吗？也许你需要</a:t>
            </a:r>
            <a:r>
              <a:rPr lang="zh-CN" altLang="en-US" sz="6000" dirty="0" smtClean="0">
                <a:solidFill>
                  <a:srgbClr val="FF0000"/>
                </a:solidFill>
              </a:rPr>
              <a:t>乱</a:t>
            </a:r>
            <a:r>
              <a:rPr lang="zh-CN" altLang="en-US" dirty="0" smtClean="0"/>
              <a:t>一点！</a:t>
            </a:r>
            <a:endParaRPr lang="zh-CN" altLang="en-US" dirty="0" smtClean="0"/>
          </a:p>
          <a:p>
            <a:r>
              <a:rPr lang="zh-CN" altLang="en-US" dirty="0" smtClean="0"/>
              <a:t>故事开头：老婆去世了，苏大强</a:t>
            </a:r>
            <a:r>
              <a:rPr lang="zh-CN" altLang="en-US" dirty="0"/>
              <a:t>说自己不敢一个人回老宅住，要求和大儿子去美国同住，大儿子架不住他的一哭二闹三上吊就同意了，结果遇上大儿子被裁员，无奈只能终止苏大强去美国的计划，暂住老二家。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情节概况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苏大强想去美国，儿子同意了。</a:t>
            </a:r>
            <a:endParaRPr lang="en-US" altLang="zh-CN" dirty="0" smtClean="0"/>
          </a:p>
          <a:p>
            <a:r>
              <a:rPr lang="zh-CN" altLang="en-US" dirty="0"/>
              <a:t>儿子被</a:t>
            </a:r>
            <a:r>
              <a:rPr lang="zh-CN" altLang="en-US" dirty="0" smtClean="0"/>
              <a:t>裁员，遭遇家庭危机，太太吴菲强烈反对，儿子</a:t>
            </a:r>
            <a:r>
              <a:rPr lang="zh-CN" altLang="en-US" dirty="0"/>
              <a:t>不</a:t>
            </a:r>
            <a:r>
              <a:rPr lang="zh-CN" altLang="en-US" dirty="0" smtClean="0"/>
              <a:t>同意苏大强去美国。</a:t>
            </a:r>
            <a:endParaRPr lang="en-US" altLang="zh-CN" dirty="0" smtClean="0"/>
          </a:p>
          <a:p>
            <a:r>
              <a:rPr lang="zh-CN" altLang="en-US" dirty="0"/>
              <a:t>苏大强没</a:t>
            </a:r>
            <a:r>
              <a:rPr lang="zh-CN" altLang="en-US" dirty="0" smtClean="0"/>
              <a:t>能去美国。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我们来改编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、苏大强</a:t>
            </a:r>
            <a:r>
              <a:rPr lang="zh-CN" altLang="en-US" dirty="0"/>
              <a:t>的夫人去世后，他继续在老屋居住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、苏大强的夫人去世，他要求和</a:t>
            </a:r>
            <a:r>
              <a:rPr lang="zh-CN" altLang="en-US" dirty="0"/>
              <a:t>大儿子去美国同</a:t>
            </a:r>
            <a:r>
              <a:rPr lang="zh-CN" altLang="en-US" dirty="0" smtClean="0"/>
              <a:t>住，大儿子说行，就把他接到美国去了。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改编后的故事有什么变化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情节没有</a:t>
            </a:r>
            <a:r>
              <a:rPr lang="zh-CN" altLang="en-US" dirty="0" smtClean="0"/>
              <a:t>了</a:t>
            </a:r>
            <a:endParaRPr lang="en-US" altLang="zh-CN" dirty="0" smtClean="0"/>
          </a:p>
          <a:p>
            <a:r>
              <a:rPr lang="zh-CN" altLang="en-US" dirty="0" smtClean="0"/>
              <a:t>故事停止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原因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情节为什么会消失，因为没有了人物冲突。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人物冲突       小说情节       故事</a:t>
            </a:r>
            <a:endParaRPr lang="zh-CN" altLang="en-US" dirty="0"/>
          </a:p>
        </p:txBody>
      </p:sp>
      <p:cxnSp>
        <p:nvCxnSpPr>
          <p:cNvPr id="5" name="直接箭头连接符 4"/>
          <p:cNvCxnSpPr/>
          <p:nvPr/>
        </p:nvCxnSpPr>
        <p:spPr>
          <a:xfrm>
            <a:off x="2627784" y="314096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5652120" y="314096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冲突是什么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冲突</a:t>
            </a:r>
            <a:r>
              <a:rPr lang="zh-CN" altLang="en-US" dirty="0"/>
              <a:t>＝欲望＋障碍 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en-US" altLang="zh-CN" dirty="0"/>
              <a:t>. </a:t>
            </a:r>
            <a:r>
              <a:rPr lang="zh-CN" altLang="en-US" dirty="0" smtClean="0"/>
              <a:t>没有欲望（去美国）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en-US" altLang="zh-CN" dirty="0"/>
              <a:t>. </a:t>
            </a:r>
            <a:r>
              <a:rPr lang="zh-CN" altLang="en-US" dirty="0" smtClean="0"/>
              <a:t>没有障碍（对立，压力等，即存在</a:t>
            </a:r>
            <a:r>
              <a:rPr lang="zh-CN" altLang="en-US" dirty="0"/>
              <a:t>意见的对立或不一致，并带有某种</a:t>
            </a:r>
            <a:r>
              <a:rPr lang="zh-CN" altLang="en-US" dirty="0" smtClean="0"/>
              <a:t>相互作用）。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人物冲突对于小说情节的作用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、吸引读者；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、推动情节，给情节一个开端。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问题：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为什么</a:t>
            </a:r>
            <a:r>
              <a:rPr lang="zh-CN" altLang="en-US" dirty="0" smtClean="0"/>
              <a:t>说开头需要乱一点？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凤舞九天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凤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0</TotalTime>
  <Words>1522</Words>
  <Application>WPS 演示</Application>
  <PresentationFormat>全屏显示(4:3)</PresentationFormat>
  <Paragraphs>114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Arial</vt:lpstr>
      <vt:lpstr>宋体</vt:lpstr>
      <vt:lpstr>Wingdings</vt:lpstr>
      <vt:lpstr>Wingdings 2</vt:lpstr>
      <vt:lpstr>Arial</vt:lpstr>
      <vt:lpstr>华文新魏</vt:lpstr>
      <vt:lpstr>Footlight MT Light</vt:lpstr>
      <vt:lpstr>Goudy Old Style</vt:lpstr>
      <vt:lpstr>微软雅黑</vt:lpstr>
      <vt:lpstr>Arial Unicode MS</vt:lpstr>
      <vt:lpstr>Calibri</vt:lpstr>
      <vt:lpstr>凤舞九天</vt:lpstr>
      <vt:lpstr>从《都挺好》谈人物冲突对小说情节的意义</vt:lpstr>
      <vt:lpstr>人生如戏</vt:lpstr>
      <vt:lpstr>小说开头</vt:lpstr>
      <vt:lpstr>情节概况</vt:lpstr>
      <vt:lpstr>我们来改编</vt:lpstr>
      <vt:lpstr>改编后的故事有什么变化</vt:lpstr>
      <vt:lpstr>原因</vt:lpstr>
      <vt:lpstr>冲突是什么</vt:lpstr>
      <vt:lpstr>人物冲突对于小说情节的作用1</vt:lpstr>
      <vt:lpstr>有时候多就是好！ </vt:lpstr>
      <vt:lpstr>作用2——冲突是情节发展的保障</vt:lpstr>
      <vt:lpstr>情景汇编</vt:lpstr>
      <vt:lpstr>分析 </vt:lpstr>
      <vt:lpstr>观念冲突</vt:lpstr>
      <vt:lpstr>意义</vt:lpstr>
      <vt:lpstr>问题</vt:lpstr>
      <vt:lpstr>不成功的冲突设置</vt:lpstr>
      <vt:lpstr>之二——不集中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从《都挺好》谈小说的冲突</dc:title>
  <dc:creator>Administrator</dc:creator>
  <cp:lastModifiedBy>Administrator</cp:lastModifiedBy>
  <cp:revision>54</cp:revision>
  <dcterms:created xsi:type="dcterms:W3CDTF">2019-11-16T03:03:00Z</dcterms:created>
  <dcterms:modified xsi:type="dcterms:W3CDTF">2019-11-18T00:40:04Z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