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3"/>
    <p:sldId id="257" r:id="rId4"/>
    <p:sldId id="278" r:id="rId5"/>
    <p:sldId id="279" r:id="rId6"/>
    <p:sldId id="285" r:id="rId7"/>
    <p:sldId id="282" r:id="rId8"/>
    <p:sldId id="286" r:id="rId9"/>
    <p:sldId id="272" r:id="rId10"/>
    <p:sldId id="280" r:id="rId11"/>
    <p:sldId id="273" r:id="rId12"/>
    <p:sldId id="288" r:id="rId13"/>
    <p:sldId id="283" r:id="rId14"/>
    <p:sldId id="275" r:id="rId15"/>
    <p:sldId id="287" r:id="rId1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904"/>
    <p:restoredTop sz="90929"/>
  </p:normalViewPr>
  <p:slideViewPr>
    <p:cSldViewPr showGuides="1">
      <p:cViewPr varScale="1">
        <p:scale>
          <a:sx n="68" d="100"/>
          <a:sy n="68" d="100"/>
        </p:scale>
        <p:origin x="-78" y="-19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45006" cy="45006"/>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
        <p:nvSpPr>
          <p:cNvPr id="3075" name="日期占位符 3074"/>
          <p:cNvSpPr>
            <a:spLocks noGrp="1"/>
          </p:cNvSpPr>
          <p:nvPr>
            <p:ph type="dt" sz="quarter" idx="1"/>
          </p:nvPr>
        </p:nvSpPr>
        <p:spPr>
          <a:xfrm>
            <a:off x="3886200" y="0"/>
            <a:ext cx="2971800" cy="457200"/>
          </a:xfrm>
          <a:prstGeom prst="rect">
            <a:avLst/>
          </a:prstGeom>
          <a:noFill/>
          <a:ln w="9525">
            <a:noFill/>
          </a:ln>
        </p:spPr>
        <p:txBody>
          <a:bodyPr/>
          <a:p>
            <a:pPr lvl="0" algn="r" eaLnBrk="1" hangingPunct="1"/>
            <a:endParaRPr lang="zh-CN" altLang="en-US" sz="1200" dirty="0"/>
          </a:p>
        </p:txBody>
      </p:sp>
      <p:sp>
        <p:nvSpPr>
          <p:cNvPr id="3076" name="页脚占位符 3075"/>
          <p:cNvSpPr>
            <a:spLocks noGrp="1"/>
          </p:cNvSpPr>
          <p:nvPr>
            <p:ph type="ftr" sz="quarter" idx="2"/>
          </p:nvPr>
        </p:nvSpPr>
        <p:spPr>
          <a:xfrm>
            <a:off x="0" y="8686800"/>
            <a:ext cx="2971800" cy="457200"/>
          </a:xfrm>
          <a:prstGeom prst="rect">
            <a:avLst/>
          </a:prstGeom>
          <a:noFill/>
          <a:ln w="9525">
            <a:noFill/>
          </a:ln>
        </p:spPr>
        <p:txBody>
          <a:bodyPr anchor="b" anchorCtr="0"/>
          <a:p>
            <a:pPr lvl="0" eaLnBrk="1" hangingPunct="1"/>
            <a:endParaRPr lang="zh-CN" altLang="en-US" sz="1200" dirty="0"/>
          </a:p>
        </p:txBody>
      </p:sp>
      <p:sp>
        <p:nvSpPr>
          <p:cNvPr id="3077" name="灯片编号占位符 3076"/>
          <p:cNvSpPr>
            <a:spLocks noGrp="1"/>
          </p:cNvSpPr>
          <p:nvPr>
            <p:ph type="sldNum" sz="quarter" idx="3"/>
          </p:nvPr>
        </p:nvSpPr>
        <p:spPr>
          <a:xfrm>
            <a:off x="3886200" y="8686800"/>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2049"/>
          <p:cNvSpPr>
            <a:spLocks noGrp="1"/>
          </p:cNvSpPr>
          <p:nvPr>
            <p:ph type="hdr" sz="quarter"/>
          </p:nvPr>
        </p:nvSpPr>
        <p:spPr>
          <a:xfrm>
            <a:off x="0" y="0"/>
            <a:ext cx="2971800" cy="457200"/>
          </a:xfrm>
          <a:prstGeom prst="rect">
            <a:avLst/>
          </a:prstGeom>
          <a:noFill/>
          <a:ln w="9525">
            <a:noFill/>
          </a:ln>
        </p:spPr>
        <p:txBody>
          <a:bodyPr/>
          <a:p>
            <a:pPr lvl="0" eaLnBrk="1" hangingPunct="1"/>
            <a:endParaRPr lang="zh-CN" altLang="en-US" sz="1200" dirty="0"/>
          </a:p>
        </p:txBody>
      </p:sp>
      <p:sp>
        <p:nvSpPr>
          <p:cNvPr id="2051" name="日期占位符 2050"/>
          <p:cNvSpPr>
            <a:spLocks noGrp="1"/>
          </p:cNvSpPr>
          <p:nvPr>
            <p:ph type="dt" idx="1"/>
          </p:nvPr>
        </p:nvSpPr>
        <p:spPr>
          <a:xfrm>
            <a:off x="3886200" y="0"/>
            <a:ext cx="2971800" cy="457200"/>
          </a:xfrm>
          <a:prstGeom prst="rect">
            <a:avLst/>
          </a:prstGeom>
          <a:noFill/>
          <a:ln w="9525">
            <a:noFill/>
          </a:ln>
        </p:spPr>
        <p:txBody>
          <a:bodyPr/>
          <a:p>
            <a:pPr lvl="0" algn="r" eaLnBrk="1" hangingPunct="1"/>
            <a:endParaRPr lang="zh-CN" altLang="en-US" sz="1200" dirty="0"/>
          </a:p>
        </p:txBody>
      </p:sp>
      <p:sp>
        <p:nvSpPr>
          <p:cNvPr id="2052" name="幻灯片图像占位符 205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2053" name="文本占位符 2052"/>
          <p:cNvSpPr>
            <a:spLocks noGrp="1"/>
          </p:cNvSpPr>
          <p:nvPr>
            <p:ph type="body" sz="quarter" idx="3"/>
          </p:nvPr>
        </p:nvSpPr>
        <p:spPr>
          <a:xfrm>
            <a:off x="914400" y="4343400"/>
            <a:ext cx="5029200" cy="4114800"/>
          </a:xfrm>
          <a:prstGeom prst="rect">
            <a:avLst/>
          </a:prstGeom>
          <a:noFill/>
          <a:ln w="9525">
            <a:noFill/>
          </a:ln>
        </p:spPr>
        <p:txBody>
          <a:bodyPr/>
          <a:p>
            <a:pPr lvl="0"/>
            <a:r>
              <a:rPr lang="zh-CN" altLang="en-US" dirty="0"/>
              <a:t>单击以编辑母版文本样式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054" name="页脚占位符 2053"/>
          <p:cNvSpPr>
            <a:spLocks noGrp="1"/>
          </p:cNvSpPr>
          <p:nvPr>
            <p:ph type="ftr" sz="quarter" idx="4"/>
          </p:nvPr>
        </p:nvSpPr>
        <p:spPr>
          <a:xfrm>
            <a:off x="0" y="8686800"/>
            <a:ext cx="2971800" cy="457200"/>
          </a:xfrm>
          <a:prstGeom prst="rect">
            <a:avLst/>
          </a:prstGeom>
          <a:noFill/>
          <a:ln w="9525">
            <a:noFill/>
          </a:ln>
        </p:spPr>
        <p:txBody>
          <a:bodyPr anchor="b" anchorCtr="0"/>
          <a:p>
            <a:pPr lvl="0" eaLnBrk="1" hangingPunct="1"/>
            <a:endParaRPr lang="zh-CN" altLang="en-US" sz="1200" dirty="0"/>
          </a:p>
        </p:txBody>
      </p:sp>
      <p:sp>
        <p:nvSpPr>
          <p:cNvPr id="2055" name="灯片编号占位符 2054"/>
          <p:cNvSpPr>
            <a:spLocks noGrp="1"/>
          </p:cNvSpPr>
          <p:nvPr>
            <p:ph type="sldNum" sz="quarter" idx="5"/>
          </p:nvPr>
        </p:nvSpPr>
        <p:spPr>
          <a:xfrm>
            <a:off x="3886200" y="8686800"/>
            <a:ext cx="2971800" cy="45720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sp>
        <p:nvSpPr>
          <p:cNvPr id="71682" name="矩形 71681"/>
          <p:cNvSpPr/>
          <p:nvPr/>
        </p:nvSpPr>
        <p:spPr>
          <a:xfrm>
            <a:off x="228600" y="3200400"/>
            <a:ext cx="8763000" cy="1341438"/>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nchorCtr="0"/>
          <a:p>
            <a:pPr lvl="0" algn="ctr" eaLnBrk="1" hangingPunct="1"/>
            <a:endParaRPr>
              <a:latin typeface="Times New Roman" panose="02020603050405020304" pitchFamily="18" charset="0"/>
              <a:ea typeface="宋体" panose="02010600030101010101" pitchFamily="2" charset="-122"/>
            </a:endParaRPr>
          </a:p>
        </p:txBody>
      </p:sp>
      <p:pic>
        <p:nvPicPr>
          <p:cNvPr id="71683" name="图片 71682" descr="D:\FRONTPAGE THEMES\NATURE\ANABNR2.PNG"/>
          <p:cNvPicPr>
            <a:picLocks noChangeAspect="1"/>
          </p:cNvPicPr>
          <p:nvPr/>
        </p:nvPicPr>
        <p:blipFill>
          <a:blip r:embed="rId2"/>
          <a:srcRect l="-900" t="-1314" r="-2" b="-36961"/>
          <a:stretch>
            <a:fillRect/>
          </a:stretch>
        </p:blipFill>
        <p:spPr>
          <a:xfrm>
            <a:off x="533400" y="3200400"/>
            <a:ext cx="8458200" cy="1158875"/>
          </a:xfrm>
          <a:prstGeom prst="rect">
            <a:avLst/>
          </a:prstGeom>
          <a:noFill/>
          <a:ln w="9525">
            <a:noFill/>
          </a:ln>
        </p:spPr>
      </p:pic>
      <p:sp>
        <p:nvSpPr>
          <p:cNvPr id="71684" name="矩形 71683"/>
          <p:cNvSpPr/>
          <p:nvPr/>
        </p:nvSpPr>
        <p:spPr>
          <a:xfrm>
            <a:off x="795338" y="2895600"/>
            <a:ext cx="304800" cy="990600"/>
          </a:xfrm>
          <a:prstGeom prst="rect">
            <a:avLst/>
          </a:prstGeom>
          <a:solidFill>
            <a:schemeClr val="accent2">
              <a:alpha val="50000"/>
            </a:schemeClr>
          </a:solidFill>
          <a:ln w="9525">
            <a:noFill/>
          </a:ln>
        </p:spPr>
        <p:txBody>
          <a:bodyPr wrap="none" anchor="ctr" anchorCtr="0"/>
          <a:p>
            <a:pPr lvl="0" algn="ctr" eaLnBrk="1" hangingPunct="1"/>
            <a:endParaRPr>
              <a:latin typeface="Times New Roman" panose="02020603050405020304" pitchFamily="18" charset="0"/>
              <a:ea typeface="宋体" panose="02010600030101010101" pitchFamily="2" charset="-122"/>
            </a:endParaRPr>
          </a:p>
        </p:txBody>
      </p:sp>
      <p:sp>
        <p:nvSpPr>
          <p:cNvPr id="71685" name="标题 71684"/>
          <p:cNvSpPr>
            <a:spLocks noGrp="1"/>
          </p:cNvSpPr>
          <p:nvPr>
            <p:ph type="ctrTitle"/>
          </p:nvPr>
        </p:nvSpPr>
        <p:spPr>
          <a:xfrm>
            <a:off x="1143000" y="1981200"/>
            <a:ext cx="7772400" cy="1143000"/>
          </a:xfrm>
          <a:prstGeom prst="rect">
            <a:avLst/>
          </a:prstGeom>
          <a:noFill/>
          <a:ln w="9525">
            <a:noFill/>
          </a:ln>
        </p:spPr>
        <p:txBody>
          <a:bodyPr anchor="b" anchorCtr="0"/>
          <a:lstStyle>
            <a:lvl1pPr lvl="0">
              <a:buClrTx/>
              <a:buSzTx/>
              <a:buFontTx/>
              <a:defRPr/>
            </a:lvl1pPr>
          </a:lstStyle>
          <a:p>
            <a:pPr lvl="0"/>
            <a:r>
              <a:rPr lang="zh-CN" altLang="en-US" dirty="0"/>
              <a:t>单击此处编辑母版标题样式</a:t>
            </a:r>
            <a:endParaRPr lang="zh-CN" altLang="en-US" dirty="0"/>
          </a:p>
        </p:txBody>
      </p:sp>
      <p:sp>
        <p:nvSpPr>
          <p:cNvPr id="71686" name="副标题 71685"/>
          <p:cNvSpPr>
            <a:spLocks noGrp="1"/>
          </p:cNvSpPr>
          <p:nvPr>
            <p:ph type="subTitle" idx="1"/>
          </p:nvPr>
        </p:nvSpPr>
        <p:spPr>
          <a:xfrm>
            <a:off x="2038350" y="4351338"/>
            <a:ext cx="6400800" cy="1371600"/>
          </a:xfrm>
          <a:prstGeom prst="rect">
            <a:avLst/>
          </a:prstGeom>
          <a:noFill/>
          <a:ln w="9525">
            <a:noFill/>
          </a:ln>
        </p:spPr>
        <p:txBody>
          <a:bodyPr anchor="t" anchorCtr="0"/>
          <a:lstStyle>
            <a:lvl1pPr marL="0" lvl="0" indent="0">
              <a:buClr>
                <a:srgbClr val="A50021"/>
              </a:buClr>
              <a:buSzPct val="75000"/>
              <a:buFont typeface="Wingdings" panose="05000000000000000000" pitchFamily="2" charset="2"/>
              <a:buNone/>
              <a:defRPr/>
            </a:lvl1pPr>
            <a:lvl2pPr marL="457200" lvl="1" indent="114300" algn="ctr">
              <a:buClr>
                <a:schemeClr val="accent2"/>
              </a:buClr>
              <a:buSzPct val="75000"/>
              <a:buFont typeface="Wingdings" panose="05000000000000000000" pitchFamily="2" charset="2"/>
              <a:buNone/>
              <a:defRPr/>
            </a:lvl2pPr>
            <a:lvl3pPr marL="914400" lvl="2" indent="227330" algn="ctr">
              <a:buClr>
                <a:srgbClr val="666699"/>
              </a:buClr>
              <a:buSzPct val="70000"/>
              <a:buFont typeface="Wingdings" panose="05000000000000000000" pitchFamily="2" charset="2"/>
              <a:buNone/>
              <a:defRPr/>
            </a:lvl3pPr>
            <a:lvl4pPr marL="1371600" lvl="3" indent="113030" algn="ctr">
              <a:buClrTx/>
              <a:buSzPct val="60000"/>
              <a:buFont typeface="Wingdings" panose="05000000000000000000" pitchFamily="2" charset="2"/>
              <a:buNone/>
              <a:defRPr/>
            </a:lvl4pPr>
            <a:lvl5pPr marL="1828800" lvl="4" indent="0" algn="ctr">
              <a:buClr>
                <a:schemeClr val="hlink"/>
              </a:buClr>
              <a:buSzPct val="55000"/>
              <a:buFont typeface="Wingdings" panose="05000000000000000000" pitchFamily="2" charset="2"/>
              <a:buNone/>
              <a:defRPr/>
            </a:lvl5pPr>
          </a:lstStyle>
          <a:p>
            <a:pPr lvl="0"/>
            <a:r>
              <a:rPr lang="zh-CN" altLang="en-US" dirty="0"/>
              <a:t>单击此处编辑母版副标题样式</a:t>
            </a:r>
            <a:endParaRPr lang="zh-CN" altLang="en-US" dirty="0"/>
          </a:p>
        </p:txBody>
      </p:sp>
      <p:sp>
        <p:nvSpPr>
          <p:cNvPr id="71687" name="日期占位符 71686"/>
          <p:cNvSpPr>
            <a:spLocks noGrp="1"/>
          </p:cNvSpPr>
          <p:nvPr>
            <p:ph type="dt" sz="half" idx="2"/>
          </p:nvPr>
        </p:nvSpPr>
        <p:spPr>
          <a:xfrm>
            <a:off x="685800" y="6324600"/>
            <a:ext cx="1905000" cy="457200"/>
          </a:xfrm>
          <a:prstGeom prst="rect">
            <a:avLst/>
          </a:prstGeom>
          <a:noFill/>
          <a:ln w="9525">
            <a:noFill/>
          </a:ln>
        </p:spPr>
        <p:txBody>
          <a:bodyPr anchor="b" anchorCtr="0"/>
          <a:lstStyle>
            <a:lvl1pPr>
              <a:defRPr sz="1400">
                <a:solidFill>
                  <a:schemeClr val="tx2"/>
                </a:solidFill>
              </a:defRPr>
            </a:lvl1pPr>
          </a:lstStyle>
          <a:p>
            <a:pPr eaLnBrk="1" hangingPunct="1"/>
            <a:endParaRPr lang="zh-CN" altLang="en-US" dirty="0">
              <a:latin typeface="Times New Roman" panose="02020603050405020304" pitchFamily="18" charset="0"/>
              <a:ea typeface="宋体" panose="02010600030101010101" pitchFamily="2" charset="-122"/>
            </a:endParaRPr>
          </a:p>
        </p:txBody>
      </p:sp>
      <p:sp>
        <p:nvSpPr>
          <p:cNvPr id="71688" name="页脚占位符 71687"/>
          <p:cNvSpPr>
            <a:spLocks noGrp="1"/>
          </p:cNvSpPr>
          <p:nvPr>
            <p:ph type="ftr" sz="quarter" idx="3"/>
          </p:nvPr>
        </p:nvSpPr>
        <p:spPr>
          <a:xfrm>
            <a:off x="3124200" y="6324600"/>
            <a:ext cx="2895600" cy="457200"/>
          </a:xfrm>
          <a:prstGeom prst="rect">
            <a:avLst/>
          </a:prstGeom>
          <a:noFill/>
          <a:ln w="9525">
            <a:noFill/>
          </a:ln>
        </p:spPr>
        <p:txBody>
          <a:bodyPr anchor="b" anchorCtr="0"/>
          <a:lstStyle>
            <a:lvl1pPr algn="ctr">
              <a:defRPr sz="1400">
                <a:solidFill>
                  <a:schemeClr val="tx2"/>
                </a:solidFill>
              </a:defRPr>
            </a:lvl1pPr>
          </a:lstStyle>
          <a:p>
            <a:pPr eaLnBrk="1" hangingPunct="1"/>
            <a:endParaRPr lang="zh-CN" altLang="en-US" dirty="0">
              <a:latin typeface="Times New Roman" panose="02020603050405020304" pitchFamily="18" charset="0"/>
              <a:ea typeface="宋体" panose="02010600030101010101" pitchFamily="2" charset="-122"/>
            </a:endParaRPr>
          </a:p>
        </p:txBody>
      </p:sp>
      <p:sp>
        <p:nvSpPr>
          <p:cNvPr id="71689" name="灯片编号占位符 71688"/>
          <p:cNvSpPr>
            <a:spLocks noGrp="1"/>
          </p:cNvSpPr>
          <p:nvPr>
            <p:ph type="sldNum" sz="quarter" idx="4"/>
          </p:nvPr>
        </p:nvSpPr>
        <p:spPr>
          <a:xfrm>
            <a:off x="6553200" y="6324600"/>
            <a:ext cx="1905000" cy="457200"/>
          </a:xfrm>
          <a:prstGeom prst="rect">
            <a:avLst/>
          </a:prstGeom>
          <a:noFill/>
          <a:ln w="9525">
            <a:noFill/>
          </a:ln>
        </p:spPr>
        <p:txBody>
          <a:bodyPr anchor="b" anchorCtr="0"/>
          <a:lstStyle>
            <a:lvl1pPr algn="r">
              <a:defRPr sz="1400">
                <a:solidFill>
                  <a:schemeClr val="tx2"/>
                </a:solidFill>
              </a:defRPr>
            </a:lvl1pPr>
          </a:lstStyle>
          <a:p>
            <a:pPr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96100" y="838200"/>
            <a:ext cx="1943100" cy="53784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838200"/>
            <a:ext cx="5716657" cy="53784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5" name="页脚占位符 4"/>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30724" y="210185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8" name="页脚占位符 7"/>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4" name="页脚占位符 3"/>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3" name="页脚占位符 2"/>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6" name="页脚占位符 5"/>
          <p:cNvSpPr>
            <a:spLocks noGrp="1"/>
          </p:cNvSpPr>
          <p:nvPr>
            <p:ph type="ftr" sz="quarter" idx="11"/>
          </p:nvPr>
        </p:nvSpPr>
        <p:spPr/>
        <p:txBody>
          <a:body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3.png"/><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0658" name="矩形 70657"/>
          <p:cNvSpPr/>
          <p:nvPr/>
        </p:nvSpPr>
        <p:spPr>
          <a:xfrm>
            <a:off x="152400" y="0"/>
            <a:ext cx="1447800" cy="6858000"/>
          </a:xfrm>
          <a:prstGeom prst="rect">
            <a:avLst/>
          </a:prstGeom>
          <a:gradFill rotWithShape="0">
            <a:gsLst>
              <a:gs pos="0">
                <a:schemeClr val="bg2"/>
              </a:gs>
              <a:gs pos="100000">
                <a:schemeClr val="bg1"/>
              </a:gs>
            </a:gsLst>
            <a:lin ang="0" scaled="1"/>
            <a:tileRect/>
          </a:gradFill>
          <a:ln w="9525">
            <a:noFill/>
          </a:ln>
        </p:spPr>
        <p:txBody>
          <a:bodyPr wrap="none" anchor="ctr" anchorCtr="0"/>
          <a:p>
            <a:pPr lvl="0" algn="ctr" eaLnBrk="1" hangingPunct="1"/>
            <a:endParaRPr>
              <a:latin typeface="Times New Roman" panose="02020603050405020304" pitchFamily="18" charset="0"/>
              <a:ea typeface="宋体" panose="02010600030101010101" pitchFamily="2" charset="-122"/>
            </a:endParaRPr>
          </a:p>
        </p:txBody>
      </p:sp>
      <p:sp>
        <p:nvSpPr>
          <p:cNvPr id="70659" name="矩形 70658"/>
          <p:cNvSpPr/>
          <p:nvPr/>
        </p:nvSpPr>
        <p:spPr>
          <a:xfrm>
            <a:off x="1676400" y="0"/>
            <a:ext cx="7467600" cy="1219200"/>
          </a:xfrm>
          <a:prstGeom prst="rect">
            <a:avLst/>
          </a:prstGeom>
          <a:gradFill rotWithShape="0">
            <a:gsLst>
              <a:gs pos="0">
                <a:schemeClr val="bg2"/>
              </a:gs>
              <a:gs pos="100000">
                <a:schemeClr val="bg1"/>
              </a:gs>
            </a:gsLst>
            <a:path path="shape">
              <a:fillToRect l="50000" t="50000" r="50000" b="50000"/>
            </a:path>
            <a:tileRect/>
          </a:gradFill>
          <a:ln w="9525">
            <a:noFill/>
          </a:ln>
        </p:spPr>
        <p:txBody>
          <a:bodyPr wrap="none" anchor="ctr" anchorCtr="0"/>
          <a:p>
            <a:pPr lvl="0" algn="ctr" eaLnBrk="1" hangingPunct="1"/>
            <a:endParaRPr>
              <a:latin typeface="Times New Roman" panose="02020603050405020304" pitchFamily="18" charset="0"/>
              <a:ea typeface="宋体" panose="02010600030101010101" pitchFamily="2" charset="-122"/>
            </a:endParaRPr>
          </a:p>
        </p:txBody>
      </p:sp>
      <p:sp>
        <p:nvSpPr>
          <p:cNvPr id="70660" name="矩形 70659" descr="Stationery"/>
          <p:cNvSpPr/>
          <p:nvPr/>
        </p:nvSpPr>
        <p:spPr>
          <a:xfrm>
            <a:off x="457200" y="0"/>
            <a:ext cx="1219200" cy="762000"/>
          </a:xfrm>
          <a:prstGeom prst="rect">
            <a:avLst/>
          </a:prstGeom>
          <a:blipFill rotWithShape="0">
            <a:blip r:embed="rId12"/>
          </a:blipFill>
          <a:ln w="9525">
            <a:noFill/>
          </a:ln>
        </p:spPr>
        <p:txBody>
          <a:bodyPr wrap="none" anchor="ctr" anchorCtr="0"/>
          <a:p>
            <a:pPr lvl="0" algn="ctr" eaLnBrk="1" hangingPunct="1"/>
            <a:endParaRPr>
              <a:latin typeface="Times New Roman" panose="02020603050405020304" pitchFamily="18" charset="0"/>
              <a:ea typeface="宋体" panose="02010600030101010101" pitchFamily="2" charset="-122"/>
            </a:endParaRPr>
          </a:p>
        </p:txBody>
      </p:sp>
      <p:sp>
        <p:nvSpPr>
          <p:cNvPr id="70661" name="矩形 70660" descr="Stationery"/>
          <p:cNvSpPr/>
          <p:nvPr/>
        </p:nvSpPr>
        <p:spPr>
          <a:xfrm>
            <a:off x="0" y="0"/>
            <a:ext cx="457200" cy="6858000"/>
          </a:xfrm>
          <a:prstGeom prst="rect">
            <a:avLst/>
          </a:prstGeom>
          <a:blipFill rotWithShape="0">
            <a:blip r:embed="rId12"/>
          </a:blipFill>
          <a:ln w="9525">
            <a:noFill/>
          </a:ln>
        </p:spPr>
        <p:txBody>
          <a:bodyPr wrap="none" anchor="ctr" anchorCtr="0"/>
          <a:p>
            <a:pPr lvl="0" algn="ctr" eaLnBrk="1" hangingPunct="1"/>
            <a:endParaRPr>
              <a:latin typeface="Times New Roman" panose="02020603050405020304" pitchFamily="18" charset="0"/>
              <a:ea typeface="宋体" panose="02010600030101010101" pitchFamily="2" charset="-122"/>
            </a:endParaRPr>
          </a:p>
        </p:txBody>
      </p:sp>
      <p:sp>
        <p:nvSpPr>
          <p:cNvPr id="70662" name="标题 70661"/>
          <p:cNvSpPr>
            <a:spLocks noGrp="1"/>
          </p:cNvSpPr>
          <p:nvPr>
            <p:ph type="title"/>
          </p:nvPr>
        </p:nvSpPr>
        <p:spPr>
          <a:xfrm>
            <a:off x="1066800" y="838200"/>
            <a:ext cx="7772400" cy="1143000"/>
          </a:xfrm>
          <a:prstGeom prst="rect">
            <a:avLst/>
          </a:prstGeom>
          <a:noFill/>
          <a:ln w="9525">
            <a:noFill/>
          </a:ln>
        </p:spPr>
        <p:txBody>
          <a:bodyPr anchor="b" anchorCtr="0"/>
          <a:p>
            <a:pPr lvl="0"/>
            <a:r>
              <a:rPr lang="zh-CN" altLang="en-US" dirty="0"/>
              <a:t>单击此处编辑母版标题样式</a:t>
            </a:r>
            <a:endParaRPr lang="zh-CN" altLang="en-US" dirty="0"/>
          </a:p>
        </p:txBody>
      </p:sp>
      <p:sp>
        <p:nvSpPr>
          <p:cNvPr id="70663" name="日期占位符 70662"/>
          <p:cNvSpPr>
            <a:spLocks noGrp="1"/>
          </p:cNvSpPr>
          <p:nvPr>
            <p:ph type="dt" sz="half" idx="2"/>
          </p:nvPr>
        </p:nvSpPr>
        <p:spPr>
          <a:xfrm>
            <a:off x="1066800" y="6413500"/>
            <a:ext cx="1905000" cy="457200"/>
          </a:xfrm>
          <a:prstGeom prst="rect">
            <a:avLst/>
          </a:prstGeom>
          <a:noFill/>
          <a:ln w="9525">
            <a:noFill/>
          </a:ln>
        </p:spPr>
        <p:txBody>
          <a:bodyPr anchor="b" anchorCtr="0"/>
          <a:lstStyle>
            <a:lvl1pPr>
              <a:defRPr sz="1400">
                <a:solidFill>
                  <a:schemeClr val="tx2"/>
                </a:solidFill>
              </a:defRPr>
            </a:lvl1pPr>
          </a:lstStyle>
          <a:p>
            <a:pPr lvl="0" eaLnBrk="1" hangingPunct="1"/>
            <a:endParaRPr lang="zh-CN" altLang="en-US" dirty="0">
              <a:latin typeface="Times New Roman" panose="02020603050405020304" pitchFamily="18" charset="0"/>
              <a:ea typeface="宋体" panose="02010600030101010101" pitchFamily="2" charset="-122"/>
            </a:endParaRPr>
          </a:p>
        </p:txBody>
      </p:sp>
      <p:sp>
        <p:nvSpPr>
          <p:cNvPr id="70664" name="页脚占位符 70663"/>
          <p:cNvSpPr>
            <a:spLocks noGrp="1"/>
          </p:cNvSpPr>
          <p:nvPr>
            <p:ph type="ftr" sz="quarter" idx="3"/>
          </p:nvPr>
        </p:nvSpPr>
        <p:spPr>
          <a:xfrm>
            <a:off x="3429000" y="6413500"/>
            <a:ext cx="2895600" cy="457200"/>
          </a:xfrm>
          <a:prstGeom prst="rect">
            <a:avLst/>
          </a:prstGeom>
          <a:noFill/>
          <a:ln w="9525">
            <a:noFill/>
          </a:ln>
        </p:spPr>
        <p:txBody>
          <a:bodyPr anchor="b" anchorCtr="0"/>
          <a:lstStyle>
            <a:lvl1pPr algn="ctr">
              <a:defRPr sz="1400">
                <a:solidFill>
                  <a:schemeClr val="tx2"/>
                </a:solidFill>
              </a:defRPr>
            </a:lvl1pPr>
          </a:lstStyle>
          <a:p>
            <a:pPr lvl="0" eaLnBrk="1" hangingPunct="1"/>
            <a:endParaRPr lang="zh-CN" altLang="en-US" dirty="0">
              <a:latin typeface="Times New Roman" panose="02020603050405020304" pitchFamily="18" charset="0"/>
              <a:ea typeface="宋体" panose="02010600030101010101" pitchFamily="2" charset="-122"/>
            </a:endParaRPr>
          </a:p>
        </p:txBody>
      </p:sp>
      <p:pic>
        <p:nvPicPr>
          <p:cNvPr id="70665" name="图片 70664" descr="C:\Wendy\anabnr2.GIF"/>
          <p:cNvPicPr>
            <a:picLocks noChangeAspect="1"/>
          </p:cNvPicPr>
          <p:nvPr/>
        </p:nvPicPr>
        <p:blipFill>
          <a:blip r:embed="rId13"/>
          <a:stretch>
            <a:fillRect/>
          </a:stretch>
        </p:blipFill>
        <p:spPr>
          <a:xfrm>
            <a:off x="1228725" y="0"/>
            <a:ext cx="7915275" cy="754063"/>
          </a:xfrm>
          <a:prstGeom prst="rect">
            <a:avLst/>
          </a:prstGeom>
          <a:noFill/>
          <a:ln w="9525">
            <a:noFill/>
          </a:ln>
        </p:spPr>
      </p:pic>
      <p:sp>
        <p:nvSpPr>
          <p:cNvPr id="70666" name="矩形 70665"/>
          <p:cNvSpPr/>
          <p:nvPr/>
        </p:nvSpPr>
        <p:spPr>
          <a:xfrm>
            <a:off x="304800" y="457200"/>
            <a:ext cx="2514600" cy="304800"/>
          </a:xfrm>
          <a:prstGeom prst="rect">
            <a:avLst/>
          </a:prstGeom>
          <a:solidFill>
            <a:schemeClr val="accent2">
              <a:alpha val="50000"/>
            </a:schemeClr>
          </a:solidFill>
          <a:ln w="9525">
            <a:noFill/>
          </a:ln>
        </p:spPr>
        <p:txBody>
          <a:bodyPr wrap="none" anchor="ctr" anchorCtr="0"/>
          <a:p>
            <a:pPr lvl="0" algn="ctr" eaLnBrk="1" hangingPunct="1"/>
            <a:endParaRPr>
              <a:latin typeface="Times New Roman" panose="02020603050405020304" pitchFamily="18" charset="0"/>
              <a:ea typeface="宋体" panose="02010600030101010101" pitchFamily="2" charset="-122"/>
            </a:endParaRPr>
          </a:p>
        </p:txBody>
      </p:sp>
      <p:sp>
        <p:nvSpPr>
          <p:cNvPr id="70667" name="灯片编号占位符 70666"/>
          <p:cNvSpPr>
            <a:spLocks noGrp="1"/>
          </p:cNvSpPr>
          <p:nvPr>
            <p:ph type="sldNum" sz="quarter" idx="4"/>
          </p:nvPr>
        </p:nvSpPr>
        <p:spPr>
          <a:xfrm>
            <a:off x="8229600" y="6413500"/>
            <a:ext cx="914400" cy="457200"/>
          </a:xfrm>
          <a:prstGeom prst="rect">
            <a:avLst/>
          </a:prstGeom>
          <a:noFill/>
          <a:ln w="9525">
            <a:noFill/>
          </a:ln>
        </p:spPr>
        <p:txBody>
          <a:bodyPr anchor="b" anchorCtr="0"/>
          <a:lstStyle>
            <a:lvl1pPr algn="r">
              <a:defRPr>
                <a:solidFill>
                  <a:schemeClr val="tx2"/>
                </a:solidFill>
              </a:defRPr>
            </a:lvl1pPr>
          </a:lstStyle>
          <a:p>
            <a:pPr lvl="0" eaLnBrk="1" hangingPunct="1"/>
            <a:fld id="{9A0DB2DC-4C9A-4742-B13C-FB6460FD3503}" type="slidenum">
              <a:rPr lang="zh-CN" altLang="en-US" dirty="0">
                <a:latin typeface="Times New Roman" panose="02020603050405020304" pitchFamily="18" charset="0"/>
                <a:ea typeface="宋体" panose="02010600030101010101" pitchFamily="2" charset="-122"/>
              </a:rPr>
            </a:fld>
            <a:endParaRPr lang="zh-CN" altLang="en-US" dirty="0">
              <a:latin typeface="Times New Roman" panose="02020603050405020304" pitchFamily="18" charset="0"/>
              <a:ea typeface="宋体" panose="02010600030101010101" pitchFamily="2" charset="-122"/>
            </a:endParaRPr>
          </a:p>
        </p:txBody>
      </p:sp>
      <p:sp>
        <p:nvSpPr>
          <p:cNvPr id="70668" name="文本占位符 70667"/>
          <p:cNvSpPr>
            <a:spLocks noGrp="1"/>
          </p:cNvSpPr>
          <p:nvPr>
            <p:ph type="body" idx="1"/>
          </p:nvPr>
        </p:nvSpPr>
        <p:spPr>
          <a:xfrm>
            <a:off x="1066800" y="210185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457200" lvl="0" indent="-457200" algn="l" defTabSz="914400" rtl="0" eaLnBrk="1" fontAlgn="base" latinLnBrk="0" hangingPunct="1">
        <a:lnSpc>
          <a:spcPct val="100000"/>
        </a:lnSpc>
        <a:spcBef>
          <a:spcPct val="20000"/>
        </a:spcBef>
        <a:spcAft>
          <a:spcPct val="0"/>
        </a:spcAft>
        <a:buClr>
          <a:srgbClr val="A50021"/>
        </a:buClr>
        <a:buSzPct val="75000"/>
        <a:buFont typeface="Wingdings" panose="05000000000000000000" pitchFamily="2" charset="2"/>
        <a:buChar char="n"/>
        <a:defRPr sz="3200" b="0" i="0" u="none" kern="1200" baseline="0">
          <a:solidFill>
            <a:schemeClr val="tx1"/>
          </a:solidFill>
          <a:latin typeface="+mn-lt"/>
          <a:ea typeface="+mn-ea"/>
          <a:cs typeface="+mn-cs"/>
        </a:defRPr>
      </a:lvl1pPr>
      <a:lvl2pPr marL="1027430" lvl="1" indent="-45593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n"/>
        <a:defRPr sz="2800" b="0" i="0" u="none" kern="1200" baseline="0">
          <a:solidFill>
            <a:schemeClr val="tx1"/>
          </a:solidFill>
          <a:latin typeface="+mn-lt"/>
          <a:ea typeface="+mn-ea"/>
          <a:cs typeface="+mn-cs"/>
        </a:defRPr>
      </a:lvl2pPr>
      <a:lvl3pPr marL="1370330" lvl="2" indent="-228600" algn="l" defTabSz="914400" rtl="0" eaLnBrk="1" fontAlgn="base" latinLnBrk="0" hangingPunct="1">
        <a:lnSpc>
          <a:spcPct val="100000"/>
        </a:lnSpc>
        <a:spcBef>
          <a:spcPct val="20000"/>
        </a:spcBef>
        <a:spcAft>
          <a:spcPct val="0"/>
        </a:spcAft>
        <a:buClr>
          <a:srgbClr val="666699"/>
        </a:buClr>
        <a:buSzPct val="70000"/>
        <a:buFont typeface="Wingdings" panose="05000000000000000000" pitchFamily="2" charset="2"/>
        <a:buChar char="n"/>
        <a:defRPr sz="2400" b="0" i="0" u="none" kern="1200" baseline="0">
          <a:solidFill>
            <a:schemeClr val="tx1"/>
          </a:solidFill>
          <a:latin typeface="+mn-lt"/>
          <a:ea typeface="+mn-ea"/>
          <a:cs typeface="+mn-cs"/>
        </a:defRPr>
      </a:lvl3pPr>
      <a:lvl4pPr marL="1713230" lvl="3" indent="-228600" algn="l" defTabSz="914400" rtl="0" eaLnBrk="1" fontAlgn="base" latinLnBrk="0" hangingPunct="1">
        <a:lnSpc>
          <a:spcPct val="100000"/>
        </a:lnSpc>
        <a:spcBef>
          <a:spcPct val="20000"/>
        </a:spcBef>
        <a:spcAft>
          <a:spcPct val="0"/>
        </a:spcAft>
        <a:buSzPct val="60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标题 7169"/>
          <p:cNvSpPr>
            <a:spLocks noGrp="1"/>
          </p:cNvSpPr>
          <p:nvPr>
            <p:ph type="ctrTitle"/>
          </p:nvPr>
        </p:nvSpPr>
        <p:spPr>
          <a:ln/>
        </p:spPr>
        <p:txBody>
          <a:bodyPr anchor="b" anchorCtr="0"/>
          <a:p>
            <a:pPr defTabSz="914400">
              <a:buSzTx/>
              <a:buFontTx/>
              <a:buNone/>
            </a:pPr>
            <a:r>
              <a:rPr lang="zh-CN" altLang="en-US" sz="4000" kern="1200" baseline="0" dirty="0">
                <a:latin typeface="楷体_GB2312" pitchFamily="49" charset="-122"/>
                <a:ea typeface="楷体_GB2312" pitchFamily="49" charset="-122"/>
              </a:rPr>
              <a:t>中国现当代文学专题研究（一）</a:t>
            </a:r>
            <a:endParaRPr lang="zh-CN" altLang="en-US" sz="4000" kern="1200" baseline="0" dirty="0">
              <a:latin typeface="楷体_GB2312" pitchFamily="49" charset="-122"/>
              <a:ea typeface="楷体_GB2312" pitchFamily="49" charset="-122"/>
            </a:endParaRPr>
          </a:p>
        </p:txBody>
      </p:sp>
      <p:sp>
        <p:nvSpPr>
          <p:cNvPr id="7171" name="副标题 7170"/>
          <p:cNvSpPr>
            <a:spLocks noGrp="1"/>
          </p:cNvSpPr>
          <p:nvPr>
            <p:ph type="subTitle" idx="1"/>
          </p:nvPr>
        </p:nvSpPr>
        <p:spPr>
          <a:ln/>
        </p:spPr>
        <p:txBody>
          <a:bodyPr anchor="t" anchorCtr="0"/>
          <a:p>
            <a:pPr defTabSz="914400">
              <a:buSzPct val="75000"/>
            </a:pPr>
            <a:r>
              <a:rPr lang="zh-CN" altLang="en-US" kern="1200" baseline="0" dirty="0">
                <a:latin typeface="楷体_GB2312" pitchFamily="49" charset="-122"/>
                <a:ea typeface="楷体_GB2312" pitchFamily="49" charset="-122"/>
              </a:rPr>
              <a:t>第一讲    鲁迅研究四题</a:t>
            </a:r>
            <a:endParaRPr lang="zh-CN" altLang="en-US" kern="1200" baseline="0" dirty="0">
              <a:latin typeface="楷体_GB2312" pitchFamily="49" charset="-122"/>
              <a:ea typeface="楷体_GB2312"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标题 47105"/>
          <p:cNvSpPr>
            <a:spLocks noGrp="1"/>
          </p:cNvSpPr>
          <p:nvPr>
            <p:ph type="title"/>
          </p:nvPr>
        </p:nvSpPr>
        <p:spPr>
          <a:ln/>
        </p:spPr>
        <p:txBody>
          <a:bodyPr anchor="b" anchorCtr="0"/>
          <a:p>
            <a:pPr algn="just"/>
            <a:r>
              <a:rPr lang="en-US" altLang="zh-CN" sz="3600">
                <a:latin typeface="楷体_GB2312" pitchFamily="49" charset="-122"/>
                <a:ea typeface="楷体_GB2312" pitchFamily="49" charset="-122"/>
              </a:rPr>
              <a:t>《</a:t>
            </a:r>
            <a:r>
              <a:rPr lang="zh-CN" altLang="en-US" sz="3600">
                <a:latin typeface="楷体_GB2312" pitchFamily="49" charset="-122"/>
                <a:ea typeface="楷体_GB2312" pitchFamily="49" charset="-122"/>
              </a:rPr>
              <a:t>阿</a:t>
            </a:r>
            <a:r>
              <a:rPr lang="en-US" altLang="zh-CN" sz="3600">
                <a:latin typeface="楷体_GB2312" pitchFamily="49" charset="-122"/>
                <a:ea typeface="楷体_GB2312" pitchFamily="49" charset="-122"/>
              </a:rPr>
              <a:t>Q</a:t>
            </a:r>
            <a:r>
              <a:rPr lang="zh-CN" altLang="en-US" sz="3600" dirty="0">
                <a:latin typeface="楷体_GB2312" pitchFamily="49" charset="-122"/>
                <a:ea typeface="楷体_GB2312" pitchFamily="49" charset="-122"/>
              </a:rPr>
              <a:t>正传</a:t>
            </a:r>
            <a:r>
              <a:rPr lang="en-US" altLang="zh-CN" sz="3600" dirty="0">
                <a:latin typeface="楷体_GB2312" pitchFamily="49" charset="-122"/>
                <a:ea typeface="楷体_GB2312" pitchFamily="49" charset="-122"/>
              </a:rPr>
              <a:t>》《</a:t>
            </a:r>
            <a:r>
              <a:rPr lang="zh-CN" altLang="en-US" sz="3600" dirty="0">
                <a:latin typeface="楷体_GB2312" pitchFamily="49" charset="-122"/>
                <a:ea typeface="楷体_GB2312" pitchFamily="49" charset="-122"/>
              </a:rPr>
              <a:t>祝福</a:t>
            </a:r>
            <a:r>
              <a:rPr lang="en-US" altLang="zh-CN" sz="3600" dirty="0">
                <a:latin typeface="楷体_GB2312" pitchFamily="49" charset="-122"/>
                <a:ea typeface="楷体_GB2312" pitchFamily="49" charset="-122"/>
              </a:rPr>
              <a:t>》</a:t>
            </a:r>
            <a:r>
              <a:rPr lang="zh-CN" altLang="en-US" sz="3600" dirty="0">
                <a:latin typeface="楷体_GB2312" pitchFamily="49" charset="-122"/>
                <a:ea typeface="楷体_GB2312" pitchFamily="49" charset="-122"/>
              </a:rPr>
              <a:t>简介</a:t>
            </a:r>
            <a:endParaRPr lang="zh-CN" altLang="en-US" sz="3600" dirty="0">
              <a:solidFill>
                <a:srgbClr val="000000"/>
              </a:solidFill>
              <a:latin typeface="楷体_GB2312" pitchFamily="49" charset="-122"/>
              <a:ea typeface="楷体_GB2312" pitchFamily="49" charset="-122"/>
            </a:endParaRPr>
          </a:p>
        </p:txBody>
      </p:sp>
      <p:sp>
        <p:nvSpPr>
          <p:cNvPr id="47107" name="文本占位符 47106"/>
          <p:cNvSpPr>
            <a:spLocks noGrp="1"/>
          </p:cNvSpPr>
          <p:nvPr>
            <p:ph type="body" idx="1"/>
          </p:nvPr>
        </p:nvSpPr>
        <p:spPr>
          <a:ln/>
        </p:spPr>
        <p:txBody>
          <a:bodyPr/>
          <a:p>
            <a:pPr algn="just">
              <a:lnSpc>
                <a:spcPct val="90000"/>
              </a:lnSpc>
            </a:pPr>
            <a:r>
              <a:rPr lang="en-US" altLang="zh-CN" sz="2400">
                <a:latin typeface="楷体_GB2312" pitchFamily="49" charset="-122"/>
                <a:ea typeface="楷体_GB2312" pitchFamily="49" charset="-122"/>
              </a:rPr>
              <a:t>“</a:t>
            </a:r>
            <a:r>
              <a:rPr lang="zh-CN" altLang="en-US" sz="2400" dirty="0">
                <a:latin typeface="楷体_GB2312" pitchFamily="49" charset="-122"/>
                <a:ea typeface="楷体_GB2312" pitchFamily="49" charset="-122"/>
              </a:rPr>
              <a:t>精神胜利法”这一国民性通病</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表现为自欺欺人</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自轻自贱而又妄自尊大等</a:t>
            </a:r>
            <a:endParaRPr lang="zh-CN" altLang="en-US" sz="2400" dirty="0">
              <a:latin typeface="楷体_GB2312" pitchFamily="49" charset="-122"/>
              <a:ea typeface="楷体_GB2312" pitchFamily="49" charset="-122"/>
            </a:endParaRPr>
          </a:p>
          <a:p>
            <a:pPr lvl="1" algn="just">
              <a:lnSpc>
                <a:spcPct val="90000"/>
              </a:lnSpc>
            </a:pPr>
            <a:r>
              <a:rPr lang="zh-CN" altLang="en-US" sz="2000" dirty="0">
                <a:latin typeface="楷体_GB2312" pitchFamily="49" charset="-122"/>
                <a:ea typeface="楷体_GB2312" pitchFamily="49" charset="-122"/>
              </a:rPr>
              <a:t>封建思想的长期愚弄</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地主阶级的残酷压榨</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使农民错误地得出造反毫无出路的教训</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但现实痛苦令人无法忍耐</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要摆脱这痛苦</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只能寄希望于麻痹自我的精神胜利法</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对于其统治处于风雨飘摇中的统治阶级来说</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精神胜利法也是他们逃避现实的最好选择</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在中国</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精神胜利法是一种普遍典型的愚昧落后的国民性</a:t>
            </a:r>
            <a:endParaRPr lang="zh-CN" altLang="en-US" sz="2400">
              <a:latin typeface="楷体_GB2312" pitchFamily="49" charset="-122"/>
              <a:ea typeface="楷体_GB2312" pitchFamily="49" charset="-122"/>
            </a:endParaRPr>
          </a:p>
          <a:p>
            <a:pPr>
              <a:lnSpc>
                <a:spcPct val="90000"/>
              </a:lnSpc>
            </a:pP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祝福</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对“看客”心态的批判</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民众对祥林嫂的不幸津津有味的鉴赏</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体现出的是一种缺乏人性关怀的民族集体无意识</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一种缺少人文气质的民族传统文化，表现出对麻木人性</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冷漠人心的文化批判</a:t>
            </a:r>
            <a:endParaRPr lang="zh-CN" altLang="en-US" sz="2400" dirty="0">
              <a:solidFill>
                <a:srgbClr val="000000"/>
              </a:solidFill>
              <a:latin typeface="楷体_GB2312" pitchFamily="49" charset="-122"/>
              <a:ea typeface="楷体_GB2312"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标题 69633"/>
          <p:cNvSpPr>
            <a:spLocks noGrp="1"/>
          </p:cNvSpPr>
          <p:nvPr>
            <p:ph type="title"/>
          </p:nvPr>
        </p:nvSpPr>
        <p:spPr>
          <a:ln/>
        </p:spPr>
        <p:txBody>
          <a:bodyPr anchor="b" anchorCtr="0"/>
          <a:p>
            <a:r>
              <a:rPr lang="en-US" altLang="zh-CN" sz="2800" dirty="0">
                <a:latin typeface="楷体_GB2312" pitchFamily="49" charset="-122"/>
                <a:ea typeface="楷体_GB2312" pitchFamily="49" charset="-122"/>
              </a:rPr>
              <a:t>《</a:t>
            </a:r>
            <a:r>
              <a:rPr lang="zh-CN" altLang="en-US" sz="2800" dirty="0">
                <a:latin typeface="楷体_GB2312" pitchFamily="49" charset="-122"/>
                <a:ea typeface="楷体_GB2312" pitchFamily="49" charset="-122"/>
              </a:rPr>
              <a:t>呐喊</a:t>
            </a:r>
            <a:r>
              <a:rPr lang="en-US" altLang="zh-CN" sz="2800" dirty="0">
                <a:latin typeface="楷体_GB2312" pitchFamily="49" charset="-122"/>
                <a:ea typeface="楷体_GB2312" pitchFamily="49" charset="-122"/>
              </a:rPr>
              <a:t>》《</a:t>
            </a:r>
            <a:r>
              <a:rPr lang="zh-CN" altLang="en-US" sz="2800" dirty="0">
                <a:latin typeface="楷体_GB2312" pitchFamily="49" charset="-122"/>
                <a:ea typeface="楷体_GB2312" pitchFamily="49" charset="-122"/>
              </a:rPr>
              <a:t>彷徨</a:t>
            </a:r>
            <a:r>
              <a:rPr lang="en-US" altLang="zh-CN" sz="2800" dirty="0">
                <a:latin typeface="楷体_GB2312" pitchFamily="49" charset="-122"/>
                <a:ea typeface="楷体_GB2312" pitchFamily="49" charset="-122"/>
              </a:rPr>
              <a:t>》</a:t>
            </a:r>
            <a:r>
              <a:rPr lang="zh-CN" altLang="en-US" sz="2800" dirty="0">
                <a:latin typeface="楷体_GB2312" pitchFamily="49" charset="-122"/>
                <a:ea typeface="楷体_GB2312" pitchFamily="49" charset="-122"/>
              </a:rPr>
              <a:t>在中国现代文学史上的地位</a:t>
            </a:r>
            <a:endParaRPr lang="zh-CN" altLang="en-US" sz="2800">
              <a:latin typeface="楷体_GB2312" pitchFamily="49" charset="-122"/>
              <a:ea typeface="楷体_GB2312" pitchFamily="49" charset="-122"/>
            </a:endParaRPr>
          </a:p>
        </p:txBody>
      </p:sp>
      <p:sp>
        <p:nvSpPr>
          <p:cNvPr id="69635" name="文本占位符 69634"/>
          <p:cNvSpPr>
            <a:spLocks noGrp="1"/>
          </p:cNvSpPr>
          <p:nvPr>
            <p:ph type="body" idx="1"/>
          </p:nvPr>
        </p:nvSpPr>
        <p:spPr>
          <a:ln/>
        </p:spPr>
        <p:txBody>
          <a:bodyPr/>
          <a:p>
            <a:pPr>
              <a:lnSpc>
                <a:spcPct val="90000"/>
              </a:lnSpc>
            </a:pPr>
            <a:r>
              <a:rPr lang="zh-CN" altLang="en-US" sz="2400" dirty="0">
                <a:latin typeface="楷体_GB2312" pitchFamily="49" charset="-122"/>
                <a:ea typeface="楷体_GB2312" pitchFamily="49" charset="-122"/>
              </a:rPr>
              <a:t>既是中国现代小说的开端</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又是中国现代小说的成熟</a:t>
            </a:r>
            <a:endParaRPr lang="zh-CN" altLang="en-US" sz="2400" dirty="0">
              <a:latin typeface="楷体_GB2312" pitchFamily="49" charset="-122"/>
              <a:ea typeface="楷体_GB2312" pitchFamily="49" charset="-122"/>
            </a:endParaRPr>
          </a:p>
          <a:p>
            <a:pPr lvl="1">
              <a:lnSpc>
                <a:spcPct val="90000"/>
              </a:lnSpc>
            </a:pPr>
            <a:r>
              <a:rPr lang="zh-CN" altLang="en-US" sz="2000" dirty="0">
                <a:latin typeface="楷体_GB2312" pitchFamily="49" charset="-122"/>
                <a:ea typeface="楷体_GB2312" pitchFamily="49" charset="-122"/>
              </a:rPr>
              <a:t>主题上</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一是对封建制度和礼教的彻底揭露和批判</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二是关于对辛亥革命经验教训的总结，以及对改造国民性问题的关注</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三是关于变革时期几代知识分子道路和命运的探讨</a:t>
            </a:r>
            <a:endParaRPr lang="zh-CN" altLang="en-US" sz="2000" dirty="0">
              <a:latin typeface="楷体_GB2312" pitchFamily="49" charset="-122"/>
              <a:ea typeface="楷体_GB2312" pitchFamily="49" charset="-122"/>
            </a:endParaRPr>
          </a:p>
          <a:p>
            <a:pPr lvl="1">
              <a:lnSpc>
                <a:spcPct val="90000"/>
              </a:lnSpc>
            </a:pPr>
            <a:r>
              <a:rPr lang="zh-CN" altLang="en-US" sz="2000" dirty="0">
                <a:latin typeface="楷体_GB2312" pitchFamily="49" charset="-122"/>
                <a:ea typeface="楷体_GB2312" pitchFamily="49" charset="-122"/>
              </a:rPr>
              <a:t>艺术上</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首先是题材的变革</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二是揭示灵魂的深</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三是一种开放型的现实主义创作方法</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四是小说艺术格局和语言方面的突破与创新</a:t>
            </a:r>
            <a:endParaRPr lang="zh-CN" altLang="en-US" sz="2000" dirty="0">
              <a:latin typeface="楷体_GB2312" pitchFamily="49" charset="-122"/>
              <a:ea typeface="楷体_GB2312" pitchFamily="49" charset="-122"/>
            </a:endParaRPr>
          </a:p>
          <a:p>
            <a:pPr lvl="1">
              <a:lnSpc>
                <a:spcPct val="90000"/>
              </a:lnSpc>
            </a:pPr>
            <a:r>
              <a:rPr lang="zh-CN" altLang="en-US" sz="2000" dirty="0">
                <a:latin typeface="楷体_GB2312" pitchFamily="49" charset="-122"/>
                <a:ea typeface="楷体_GB2312" pitchFamily="49" charset="-122"/>
              </a:rPr>
              <a:t>创作基调：“忧愤深广”</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对现实的认识更理性更深刻甚至有些悲观</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但比起当时冲动的浪漫的大多数文学青年来</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经历过更多社会变乱的鲁迅显得更冷静更清醒</a:t>
            </a:r>
            <a:endParaRPr lang="zh-CN" altLang="en-US" sz="2000" dirty="0">
              <a:latin typeface="楷体_GB2312" pitchFamily="49" charset="-122"/>
              <a:ea typeface="楷体_GB2312" pitchFamily="49" charset="-122"/>
            </a:endParaRPr>
          </a:p>
          <a:p>
            <a:pPr>
              <a:lnSpc>
                <a:spcPct val="90000"/>
              </a:lnSpc>
            </a:pPr>
            <a:r>
              <a:rPr lang="zh-CN" altLang="en-US" sz="2400" dirty="0">
                <a:latin typeface="楷体_GB2312" pitchFamily="49" charset="-122"/>
                <a:ea typeface="楷体_GB2312" pitchFamily="49" charset="-122"/>
              </a:rPr>
              <a:t>从以上几方面实现了对传统小说的革命性突破</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从而完成了小说形式向现代的转型</a:t>
            </a:r>
            <a:endParaRPr lang="zh-CN" altLang="en-US" sz="2000">
              <a:latin typeface="楷体_GB2312" pitchFamily="49" charset="-122"/>
              <a:ea typeface="楷体_GB2312"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标题 63489"/>
          <p:cNvSpPr>
            <a:spLocks noGrp="1"/>
          </p:cNvSpPr>
          <p:nvPr>
            <p:ph type="title"/>
          </p:nvPr>
        </p:nvSpPr>
        <p:spPr>
          <a:ln/>
        </p:spPr>
        <p:txBody>
          <a:bodyPr anchor="b" anchorCtr="0"/>
          <a:p>
            <a:r>
              <a:rPr lang="zh-CN" altLang="en-US" sz="3600" dirty="0">
                <a:latin typeface="楷体_GB2312" pitchFamily="49" charset="-122"/>
                <a:ea typeface="楷体_GB2312" pitchFamily="49" charset="-122"/>
              </a:rPr>
              <a:t>鲁迅在现代文学史上的杰出地位</a:t>
            </a:r>
            <a:endParaRPr lang="zh-CN" altLang="en-US" sz="3600" dirty="0">
              <a:latin typeface="楷体_GB2312" pitchFamily="49" charset="-122"/>
              <a:ea typeface="楷体_GB2312" pitchFamily="49" charset="-122"/>
            </a:endParaRPr>
          </a:p>
        </p:txBody>
      </p:sp>
      <p:sp>
        <p:nvSpPr>
          <p:cNvPr id="63491" name="文本占位符 63490"/>
          <p:cNvSpPr>
            <a:spLocks noGrp="1"/>
          </p:cNvSpPr>
          <p:nvPr>
            <p:ph type="body" idx="1"/>
          </p:nvPr>
        </p:nvSpPr>
        <p:spPr>
          <a:ln/>
        </p:spPr>
        <p:txBody>
          <a:bodyPr/>
          <a:p>
            <a:r>
              <a:rPr lang="zh-CN" altLang="en-US" sz="2000" dirty="0">
                <a:latin typeface="楷体_GB2312" pitchFamily="49" charset="-122"/>
                <a:ea typeface="楷体_GB2312" pitchFamily="49" charset="-122"/>
              </a:rPr>
              <a:t>从文学创作的实绩：</a:t>
            </a:r>
            <a:endParaRPr lang="zh-CN" altLang="en-US" sz="2000" dirty="0">
              <a:latin typeface="楷体_GB2312" pitchFamily="49" charset="-122"/>
              <a:ea typeface="楷体_GB2312" pitchFamily="49" charset="-122"/>
            </a:endParaRPr>
          </a:p>
          <a:p>
            <a:pPr lvl="1"/>
            <a:r>
              <a:rPr lang="zh-CN" altLang="en-US" sz="1800" dirty="0">
                <a:latin typeface="楷体_GB2312" pitchFamily="49" charset="-122"/>
                <a:ea typeface="楷体_GB2312" pitchFamily="49" charset="-122"/>
              </a:rPr>
              <a:t>代表着新文学运动最大成就的两大文体：小说和散文都首推鲁迅为开山之祖。鲁迅的创作既是开创性的，同时又达到了当时所能达到的最高成就。</a:t>
            </a:r>
            <a:endParaRPr lang="zh-CN" altLang="en-US" sz="1800" dirty="0">
              <a:latin typeface="楷体_GB2312" pitchFamily="49" charset="-122"/>
              <a:ea typeface="楷体_GB2312" pitchFamily="49" charset="-122"/>
            </a:endParaRPr>
          </a:p>
          <a:p>
            <a:pPr lvl="2"/>
            <a:r>
              <a:rPr lang="zh-CN" altLang="en-US" sz="1600" dirty="0">
                <a:latin typeface="楷体_GB2312" pitchFamily="49" charset="-122"/>
                <a:ea typeface="楷体_GB2312" pitchFamily="49" charset="-122"/>
              </a:rPr>
              <a:t>小说：</a:t>
            </a:r>
            <a:r>
              <a:rPr lang="en-US" altLang="zh-CN" sz="1600" dirty="0">
                <a:latin typeface="楷体_GB2312" pitchFamily="49" charset="-122"/>
                <a:ea typeface="楷体_GB2312" pitchFamily="49" charset="-122"/>
              </a:rPr>
              <a:t>1</a:t>
            </a:r>
            <a:r>
              <a:rPr lang="zh-CN" altLang="en-US" sz="1600" dirty="0">
                <a:latin typeface="楷体_GB2312" pitchFamily="49" charset="-122"/>
                <a:ea typeface="楷体_GB2312" pitchFamily="49" charset="-122"/>
              </a:rPr>
              <a:t>、</a:t>
            </a:r>
            <a:r>
              <a:rPr lang="en-US" altLang="zh-CN" sz="1600" dirty="0">
                <a:latin typeface="楷体_GB2312" pitchFamily="49" charset="-122"/>
                <a:ea typeface="楷体_GB2312" pitchFamily="49" charset="-122"/>
              </a:rPr>
              <a:t>1918</a:t>
            </a:r>
            <a:r>
              <a:rPr lang="zh-CN" altLang="en-US" sz="1600" dirty="0">
                <a:latin typeface="楷体_GB2312" pitchFamily="49" charset="-122"/>
                <a:ea typeface="楷体_GB2312" pitchFamily="49" charset="-122"/>
              </a:rPr>
              <a:t>年</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狂人日记</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的发表，标志着中国新文学史上第一篇真正意义上反封建、体现了思想革命和文学革命要求的白话小说的诞生；</a:t>
            </a:r>
            <a:r>
              <a:rPr lang="en-US" altLang="zh-CN" sz="1600" dirty="0">
                <a:latin typeface="楷体_GB2312" pitchFamily="49" charset="-122"/>
                <a:ea typeface="楷体_GB2312" pitchFamily="49" charset="-122"/>
              </a:rPr>
              <a:t>2</a:t>
            </a:r>
            <a:r>
              <a:rPr lang="zh-CN" altLang="en-US" sz="1600" dirty="0">
                <a:latin typeface="楷体_GB2312" pitchFamily="49" charset="-122"/>
                <a:ea typeface="楷体_GB2312" pitchFamily="49" charset="-122"/>
              </a:rPr>
              <a:t>、小说集</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呐喊</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彷徨</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既是现代现实主义文学的奠基，又标志着现代现实主义文学的成熟。主要体现在主题、题材、语言、及文体的革新和现代化上</a:t>
            </a:r>
            <a:endParaRPr lang="zh-CN" altLang="en-US" sz="1600" dirty="0">
              <a:latin typeface="楷体_GB2312" pitchFamily="49" charset="-122"/>
              <a:ea typeface="楷体_GB2312" pitchFamily="49" charset="-122"/>
            </a:endParaRPr>
          </a:p>
          <a:p>
            <a:pPr lvl="2"/>
            <a:r>
              <a:rPr lang="zh-CN" altLang="en-US" sz="1600" dirty="0">
                <a:latin typeface="楷体_GB2312" pitchFamily="49" charset="-122"/>
                <a:ea typeface="楷体_GB2312" pitchFamily="49" charset="-122"/>
              </a:rPr>
              <a:t>散文：</a:t>
            </a:r>
            <a:r>
              <a:rPr lang="en-US" altLang="zh-CN" sz="1600" dirty="0">
                <a:latin typeface="楷体_GB2312" pitchFamily="49" charset="-122"/>
                <a:ea typeface="楷体_GB2312" pitchFamily="49" charset="-122"/>
              </a:rPr>
              <a:t>1</a:t>
            </a:r>
            <a:r>
              <a:rPr lang="zh-CN" altLang="en-US" sz="1600" dirty="0">
                <a:latin typeface="楷体_GB2312" pitchFamily="49" charset="-122"/>
                <a:ea typeface="楷体_GB2312" pitchFamily="49" charset="-122"/>
              </a:rPr>
              <a:t>、</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随感录</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专栏作品形成了战斗性散文：杂文的传统；</a:t>
            </a:r>
            <a:r>
              <a:rPr lang="en-US" altLang="zh-CN" sz="1600" dirty="0">
                <a:latin typeface="楷体_GB2312" pitchFamily="49" charset="-122"/>
                <a:ea typeface="楷体_GB2312" pitchFamily="49" charset="-122"/>
              </a:rPr>
              <a:t>2</a:t>
            </a:r>
            <a:r>
              <a:rPr lang="zh-CN" altLang="en-US" sz="1600" dirty="0">
                <a:latin typeface="楷体_GB2312" pitchFamily="49" charset="-122"/>
                <a:ea typeface="楷体_GB2312" pitchFamily="49" charset="-122"/>
              </a:rPr>
              <a:t>、</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朝花夕拾</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开创闲话散文一派；</a:t>
            </a:r>
            <a:r>
              <a:rPr lang="en-US" altLang="zh-CN" sz="1600" dirty="0">
                <a:latin typeface="楷体_GB2312" pitchFamily="49" charset="-122"/>
                <a:ea typeface="楷体_GB2312" pitchFamily="49" charset="-122"/>
              </a:rPr>
              <a:t>3</a:t>
            </a:r>
            <a:r>
              <a:rPr lang="zh-CN" altLang="en-US" sz="1600" dirty="0">
                <a:latin typeface="楷体_GB2312" pitchFamily="49" charset="-122"/>
                <a:ea typeface="楷体_GB2312" pitchFamily="49" charset="-122"/>
              </a:rPr>
              <a:t>、</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自言自语</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开创独语体散文；</a:t>
            </a:r>
            <a:r>
              <a:rPr lang="en-US" altLang="zh-CN" sz="1600" dirty="0">
                <a:latin typeface="楷体_GB2312" pitchFamily="49" charset="-122"/>
                <a:ea typeface="楷体_GB2312" pitchFamily="49" charset="-122"/>
              </a:rPr>
              <a:t>4</a:t>
            </a:r>
            <a:r>
              <a:rPr lang="zh-CN" altLang="en-US" sz="1600" dirty="0">
                <a:latin typeface="楷体_GB2312" pitchFamily="49" charset="-122"/>
                <a:ea typeface="楷体_GB2312" pitchFamily="49" charset="-122"/>
              </a:rPr>
              <a:t>、</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野草</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开创散文诗传统，是现代文坛最美的收获之一</a:t>
            </a:r>
            <a:endParaRPr lang="zh-CN" altLang="en-US" sz="1600" dirty="0">
              <a:latin typeface="楷体_GB2312" pitchFamily="49" charset="-122"/>
              <a:ea typeface="楷体_GB2312" pitchFamily="49" charset="-122"/>
            </a:endParaRPr>
          </a:p>
          <a:p>
            <a:r>
              <a:rPr lang="zh-CN" altLang="en-US" sz="2000" dirty="0">
                <a:latin typeface="楷体_GB2312" pitchFamily="49" charset="-122"/>
                <a:ea typeface="楷体_GB2312" pitchFamily="49" charset="-122"/>
              </a:rPr>
              <a:t>从文化建设上：对民族传统文化、西方现代文明的反思，对于民族文化重建的种种前瞻性构想</a:t>
            </a:r>
            <a:endParaRPr lang="zh-CN" altLang="en-US" sz="2000" dirty="0">
              <a:latin typeface="楷体_GB2312" pitchFamily="49" charset="-122"/>
              <a:ea typeface="楷体_GB2312"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标题 49153"/>
          <p:cNvSpPr>
            <a:spLocks noGrp="1"/>
          </p:cNvSpPr>
          <p:nvPr>
            <p:ph type="title"/>
          </p:nvPr>
        </p:nvSpPr>
        <p:spPr>
          <a:ln/>
        </p:spPr>
        <p:txBody>
          <a:bodyPr anchor="b" anchorCtr="0"/>
          <a:p>
            <a:r>
              <a:rPr lang="zh-CN" altLang="en-US" sz="3600" dirty="0">
                <a:latin typeface="楷体_GB2312" pitchFamily="49" charset="-122"/>
                <a:ea typeface="楷体_GB2312" pitchFamily="49" charset="-122"/>
              </a:rPr>
              <a:t>鲁迅对文化转型的思考在今天的价值</a:t>
            </a:r>
            <a:endParaRPr lang="zh-CN" altLang="en-US" sz="3600" dirty="0">
              <a:latin typeface="楷体_GB2312" pitchFamily="49" charset="-122"/>
              <a:ea typeface="楷体_GB2312" pitchFamily="49" charset="-122"/>
            </a:endParaRPr>
          </a:p>
        </p:txBody>
      </p:sp>
      <p:sp>
        <p:nvSpPr>
          <p:cNvPr id="49155" name="文本占位符 49154"/>
          <p:cNvSpPr>
            <a:spLocks noGrp="1"/>
          </p:cNvSpPr>
          <p:nvPr>
            <p:ph type="body" idx="1"/>
          </p:nvPr>
        </p:nvSpPr>
        <p:spPr>
          <a:ln/>
        </p:spPr>
        <p:txBody>
          <a:bodyPr/>
          <a:p>
            <a:pPr>
              <a:lnSpc>
                <a:spcPct val="90000"/>
              </a:lnSpc>
            </a:pPr>
            <a:r>
              <a:rPr lang="zh-CN" altLang="en-US" sz="2000" dirty="0">
                <a:latin typeface="楷体_GB2312" pitchFamily="49" charset="-122"/>
                <a:ea typeface="楷体_GB2312" pitchFamily="49" charset="-122"/>
              </a:rPr>
              <a:t>在鲁迅的作品中，“看</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被看”模式几乎成为一种创作的内在规律。通过这一模式，鲁迅想要揭示的是整个民族的看客心态，而这心态的背后，意味着民族生命力的衰竭。“看</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被看”模式的主要作品：</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示众</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药</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狂人日记</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孔乙己</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明天</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a:latin typeface="楷体_GB2312" pitchFamily="49" charset="-122"/>
                <a:ea typeface="楷体_GB2312" pitchFamily="49" charset="-122"/>
              </a:rPr>
              <a:t>阿</a:t>
            </a:r>
            <a:r>
              <a:rPr lang="en-US" altLang="zh-CN" sz="2000">
                <a:latin typeface="楷体_GB2312" pitchFamily="49" charset="-122"/>
                <a:ea typeface="楷体_GB2312" pitchFamily="49" charset="-122"/>
              </a:rPr>
              <a:t>Q</a:t>
            </a:r>
            <a:r>
              <a:rPr lang="zh-CN" altLang="en-US" sz="2000" dirty="0">
                <a:latin typeface="楷体_GB2312" pitchFamily="49" charset="-122"/>
                <a:ea typeface="楷体_GB2312" pitchFamily="49" charset="-122"/>
              </a:rPr>
              <a:t>正传</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祝福</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长明灯</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理水</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等</a:t>
            </a:r>
            <a:endParaRPr lang="zh-CN" altLang="en-US" sz="2000" dirty="0">
              <a:latin typeface="楷体_GB2312" pitchFamily="49" charset="-122"/>
              <a:ea typeface="楷体_GB2312" pitchFamily="49" charset="-122"/>
            </a:endParaRPr>
          </a:p>
          <a:p>
            <a:pPr>
              <a:lnSpc>
                <a:spcPct val="90000"/>
              </a:lnSpc>
            </a:pPr>
            <a:r>
              <a:rPr lang="zh-CN" altLang="en-US" sz="2000" dirty="0">
                <a:latin typeface="楷体_GB2312" pitchFamily="49" charset="-122"/>
                <a:ea typeface="楷体_GB2312" pitchFamily="49" charset="-122"/>
              </a:rPr>
              <a:t>鲁迅文化观的</a:t>
            </a:r>
            <a:r>
              <a:rPr lang="zh-CN" altLang="en-US" sz="2000" b="1" dirty="0">
                <a:latin typeface="楷体_GB2312" pitchFamily="49" charset="-122"/>
                <a:ea typeface="楷体_GB2312" pitchFamily="49" charset="-122"/>
              </a:rPr>
              <a:t>深刻性</a:t>
            </a:r>
            <a:r>
              <a:rPr lang="zh-CN" altLang="en-US" sz="2000" dirty="0">
                <a:latin typeface="楷体_GB2312" pitchFamily="49" charset="-122"/>
                <a:ea typeface="楷体_GB2312" pitchFamily="49" charset="-122"/>
              </a:rPr>
              <a:t>：对民族传统的批判、发扬和继承，有选择地吸收外来的先进文化</a:t>
            </a:r>
            <a:endParaRPr lang="zh-CN" altLang="en-US" sz="2000" dirty="0">
              <a:latin typeface="楷体_GB2312" pitchFamily="49" charset="-122"/>
              <a:ea typeface="楷体_GB2312" pitchFamily="49" charset="-122"/>
            </a:endParaRPr>
          </a:p>
          <a:p>
            <a:pPr>
              <a:lnSpc>
                <a:spcPct val="90000"/>
              </a:lnSpc>
            </a:pPr>
            <a:r>
              <a:rPr lang="zh-CN" altLang="en-US" sz="2000" dirty="0">
                <a:latin typeface="楷体_GB2312" pitchFamily="49" charset="-122"/>
                <a:ea typeface="楷体_GB2312" pitchFamily="49" charset="-122"/>
              </a:rPr>
              <a:t>鲁迅文化转型观的</a:t>
            </a:r>
            <a:r>
              <a:rPr lang="zh-CN" altLang="en-US" sz="2000" b="1" dirty="0">
                <a:latin typeface="楷体_GB2312" pitchFamily="49" charset="-122"/>
                <a:ea typeface="楷体_GB2312" pitchFamily="49" charset="-122"/>
              </a:rPr>
              <a:t>前瞻性</a:t>
            </a:r>
            <a:r>
              <a:rPr lang="zh-CN" altLang="en-US" sz="2000" dirty="0">
                <a:latin typeface="楷体_GB2312" pitchFamily="49" charset="-122"/>
                <a:ea typeface="楷体_GB2312" pitchFamily="49" charset="-122"/>
              </a:rPr>
              <a:t>：一种现代性的焦虑，注意到西方社会在科学进步和物质发展的同时，其人文的衰落，因而强调民族精神的解放和重建</a:t>
            </a:r>
            <a:endParaRPr lang="zh-CN" altLang="en-US" sz="2000" dirty="0">
              <a:latin typeface="楷体_GB2312" pitchFamily="49" charset="-122"/>
              <a:ea typeface="楷体_GB2312" pitchFamily="49" charset="-122"/>
            </a:endParaRPr>
          </a:p>
          <a:p>
            <a:pPr>
              <a:lnSpc>
                <a:spcPct val="90000"/>
              </a:lnSpc>
            </a:pPr>
            <a:r>
              <a:rPr lang="zh-CN" altLang="en-US" sz="2000" dirty="0">
                <a:latin typeface="楷体_GB2312" pitchFamily="49" charset="-122"/>
                <a:ea typeface="楷体_GB2312" pitchFamily="49" charset="-122"/>
              </a:rPr>
              <a:t>鲁迅所期待的现代文明：思想启蒙，改造国民性，从根本上“立人”，健康的人文环境，独立人格和自由精神</a:t>
            </a:r>
            <a:endParaRPr lang="zh-CN" altLang="en-US" sz="2000" dirty="0">
              <a:latin typeface="楷体_GB2312" pitchFamily="49" charset="-122"/>
              <a:ea typeface="楷体_GB2312" pitchFamily="49" charset="-122"/>
            </a:endParaRPr>
          </a:p>
          <a:p>
            <a:pPr>
              <a:lnSpc>
                <a:spcPct val="90000"/>
              </a:lnSpc>
            </a:pPr>
            <a:r>
              <a:rPr lang="zh-CN" altLang="en-US" sz="2000" dirty="0">
                <a:latin typeface="楷体_GB2312" pitchFamily="49" charset="-122"/>
                <a:ea typeface="楷体_GB2312" pitchFamily="49" charset="-122"/>
              </a:rPr>
              <a:t>鲁迅对现代文明所做的思考是深入的、独特的、超前的，对我们今天的人文发展也有着深刻的借鉴意义</a:t>
            </a:r>
            <a:endParaRPr lang="zh-CN" altLang="en-US" sz="2800" dirty="0">
              <a:latin typeface="楷体_GB2312" pitchFamily="49" charset="-122"/>
              <a:ea typeface="楷体_GB2312"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标题 68609"/>
          <p:cNvSpPr>
            <a:spLocks noGrp="1"/>
          </p:cNvSpPr>
          <p:nvPr>
            <p:ph type="title"/>
          </p:nvPr>
        </p:nvSpPr>
        <p:spPr>
          <a:ln/>
        </p:spPr>
        <p:txBody>
          <a:bodyPr anchor="b" anchorCtr="0"/>
          <a:p>
            <a:r>
              <a:rPr lang="zh-CN" altLang="en-US" sz="3200" dirty="0">
                <a:latin typeface="楷体_GB2312" pitchFamily="49" charset="-122"/>
                <a:ea typeface="楷体_GB2312" pitchFamily="49" charset="-122"/>
              </a:rPr>
              <a:t>看鲁迅的国民性批判是否丑化了中国人</a:t>
            </a:r>
            <a:endParaRPr lang="zh-CN" altLang="en-US" sz="3200" dirty="0">
              <a:latin typeface="楷体_GB2312" pitchFamily="49" charset="-122"/>
              <a:ea typeface="楷体_GB2312" pitchFamily="49" charset="-122"/>
            </a:endParaRPr>
          </a:p>
        </p:txBody>
      </p:sp>
      <p:sp>
        <p:nvSpPr>
          <p:cNvPr id="68611" name="文本占位符 68610"/>
          <p:cNvSpPr>
            <a:spLocks noGrp="1"/>
          </p:cNvSpPr>
          <p:nvPr>
            <p:ph type="body" idx="1"/>
          </p:nvPr>
        </p:nvSpPr>
        <p:spPr>
          <a:ln/>
        </p:spPr>
        <p:txBody>
          <a:bodyPr/>
          <a:p>
            <a:r>
              <a:rPr lang="zh-CN" altLang="en-US" sz="2400" dirty="0">
                <a:latin typeface="楷体_GB2312" pitchFamily="49" charset="-122"/>
                <a:ea typeface="楷体_GB2312" pitchFamily="49" charset="-122"/>
              </a:rPr>
              <a:t>鲁迅对落后的国民性的揭示总是与对民族的处境和命运的关怀联系在一起的</a:t>
            </a:r>
            <a:r>
              <a:rPr lang="en-US" altLang="zh-CN" sz="2400" dirty="0">
                <a:latin typeface="楷体_GB2312" pitchFamily="49" charset="-122"/>
                <a:ea typeface="楷体_GB2312" pitchFamily="49" charset="-122"/>
              </a:rPr>
              <a:t>.</a:t>
            </a:r>
            <a:endParaRPr lang="en-US" altLang="zh-CN"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鲁迅出于启蒙目的的国民性批判恰好是一种真正的民族自省</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是中华民族摆脱历史重负进入现代化阶段焕发新的青春的必由之路</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是一种脱胎换骨</a:t>
            </a:r>
            <a:r>
              <a:rPr lang="en-US" altLang="zh-CN" sz="2400" dirty="0">
                <a:latin typeface="楷体_GB2312" pitchFamily="49" charset="-122"/>
                <a:ea typeface="楷体_GB2312" pitchFamily="49" charset="-122"/>
              </a:rPr>
              <a:t>.</a:t>
            </a:r>
            <a:endParaRPr lang="en-US" altLang="zh-CN"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鲁迅在批判国民性上的尖刻性更多是与传统顽固势力斗争的需要</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其目的并不在于丑化中国人</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打掉民族的自尊和自信</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而是在于催生一个新鲜的、强壮的、有着健全人格的民族</a:t>
            </a:r>
            <a:endParaRPr lang="zh-CN" altLang="en-US" sz="2000" dirty="0">
              <a:latin typeface="楷体_GB2312" pitchFamily="49" charset="-122"/>
              <a:ea typeface="楷体_GB2312" pitchFamily="49" charset="-122"/>
            </a:endParaRPr>
          </a:p>
          <a:p>
            <a:endParaRPr lang="zh-CN" altLang="en-US" sz="1600">
              <a:latin typeface="楷体_GB2312" pitchFamily="49" charset="-122"/>
              <a:ea typeface="楷体_GB2312" pitchFamily="49" charset="-122"/>
            </a:endParaRPr>
          </a:p>
          <a:p>
            <a:endParaRPr lang="zh-CN" altLang="en-US" sz="2400">
              <a:latin typeface="楷体_GB2312" pitchFamily="49" charset="-122"/>
              <a:ea typeface="楷体_GB2312" pitchFamily="49" charset="-122"/>
            </a:endParaRPr>
          </a:p>
          <a:p>
            <a:pPr>
              <a:buNone/>
            </a:pPr>
            <a:endParaRPr lang="zh-CN" altLang="en-US" sz="2400">
              <a:latin typeface="楷体_GB2312" pitchFamily="49" charset="-122"/>
              <a:ea typeface="楷体_GB2312"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22" name="标题 9221"/>
          <p:cNvSpPr>
            <a:spLocks noGrp="1"/>
          </p:cNvSpPr>
          <p:nvPr>
            <p:ph type="title"/>
          </p:nvPr>
        </p:nvSpPr>
        <p:spPr>
          <a:ln/>
        </p:spPr>
        <p:txBody>
          <a:bodyPr anchor="b" anchorCtr="0"/>
          <a:p>
            <a:r>
              <a:rPr lang="zh-CN" altLang="en-US" sz="3600" dirty="0">
                <a:latin typeface="楷体_GB2312" pitchFamily="49" charset="-122"/>
                <a:ea typeface="楷体_GB2312" pitchFamily="49" charset="-122"/>
              </a:rPr>
              <a:t>本讲四个重点内容</a:t>
            </a:r>
            <a:endParaRPr lang="zh-CN" altLang="en-US" sz="3600" dirty="0">
              <a:latin typeface="楷体_GB2312" pitchFamily="49" charset="-122"/>
              <a:ea typeface="楷体_GB2312" pitchFamily="49" charset="-122"/>
            </a:endParaRPr>
          </a:p>
        </p:txBody>
      </p:sp>
      <p:sp>
        <p:nvSpPr>
          <p:cNvPr id="9223" name="文本占位符 9222"/>
          <p:cNvSpPr>
            <a:spLocks noGrp="1"/>
          </p:cNvSpPr>
          <p:nvPr>
            <p:ph type="body" idx="1"/>
          </p:nvPr>
        </p:nvSpPr>
        <p:spPr>
          <a:ln/>
        </p:spPr>
        <p:txBody>
          <a:bodyPr/>
          <a:p>
            <a:r>
              <a:rPr lang="zh-CN" altLang="en-US" sz="2400" dirty="0">
                <a:latin typeface="楷体_GB2312" pitchFamily="49" charset="-122"/>
                <a:ea typeface="楷体_GB2312" pitchFamily="49" charset="-122"/>
              </a:rPr>
              <a:t>如何理解鲁迅的</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呐喊</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彷徨</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在现代文学史上的崇高地位</a:t>
            </a:r>
            <a:endParaRPr lang="zh-CN" altLang="en-US"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如何看待鲁迅在传统批判中的偏激</a:t>
            </a:r>
            <a:endParaRPr lang="zh-CN" altLang="en-US"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鲁迅的国民性批判是否丑化了中国人</a:t>
            </a:r>
            <a:endParaRPr lang="zh-CN" altLang="en-US"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鲁迅对文化转型的思考有哪些值得我们今天重新关注</a:t>
            </a:r>
            <a:endParaRPr lang="zh-CN" altLang="en-US" sz="2400" dirty="0">
              <a:latin typeface="楷体_GB2312" pitchFamily="49" charset="-122"/>
              <a:ea typeface="楷体_GB2312"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标题 58369"/>
          <p:cNvSpPr>
            <a:spLocks noGrp="1"/>
          </p:cNvSpPr>
          <p:nvPr>
            <p:ph type="title"/>
          </p:nvPr>
        </p:nvSpPr>
        <p:spPr>
          <a:ln/>
        </p:spPr>
        <p:txBody>
          <a:bodyPr anchor="b" anchorCtr="0"/>
          <a:p>
            <a:r>
              <a:rPr lang="zh-CN" altLang="en-US" sz="3600" dirty="0">
                <a:latin typeface="楷体_GB2312" pitchFamily="49" charset="-122"/>
                <a:ea typeface="楷体_GB2312" pitchFamily="49" charset="-122"/>
              </a:rPr>
              <a:t>关于鲁迅的基本知识之一：生平</a:t>
            </a:r>
            <a:endParaRPr lang="zh-CN" altLang="en-US" dirty="0">
              <a:latin typeface="楷体_GB2312" pitchFamily="49" charset="-122"/>
              <a:ea typeface="楷体_GB2312" pitchFamily="49" charset="-122"/>
            </a:endParaRPr>
          </a:p>
        </p:txBody>
      </p:sp>
      <p:sp>
        <p:nvSpPr>
          <p:cNvPr id="58371" name="文本占位符 58370"/>
          <p:cNvSpPr>
            <a:spLocks noGrp="1"/>
          </p:cNvSpPr>
          <p:nvPr>
            <p:ph type="body" idx="1"/>
          </p:nvPr>
        </p:nvSpPr>
        <p:spPr>
          <a:ln/>
        </p:spPr>
        <p:txBody>
          <a:bodyPr/>
          <a:p>
            <a:r>
              <a:rPr lang="zh-CN" altLang="en-US" sz="2400" dirty="0">
                <a:latin typeface="楷体_GB2312" pitchFamily="49" charset="-122"/>
                <a:ea typeface="楷体_GB2312" pitchFamily="49" charset="-122"/>
              </a:rPr>
              <a:t>简历：</a:t>
            </a:r>
            <a:r>
              <a:rPr lang="en-US" altLang="zh-CN" sz="2400" dirty="0">
                <a:latin typeface="楷体_GB2312" pitchFamily="49" charset="-122"/>
                <a:ea typeface="楷体_GB2312" pitchFamily="49" charset="-122"/>
              </a:rPr>
              <a:t>1881</a:t>
            </a:r>
            <a:r>
              <a:rPr lang="zh-CN" altLang="en-US" sz="2400" dirty="0">
                <a:latin typeface="楷体_GB2312" pitchFamily="49" charset="-122"/>
                <a:ea typeface="楷体_GB2312" pitchFamily="49" charset="-122"/>
              </a:rPr>
              <a:t>年</a:t>
            </a:r>
            <a:r>
              <a:rPr lang="en-US" altLang="zh-CN" sz="2400" dirty="0">
                <a:latin typeface="楷体_GB2312" pitchFamily="49" charset="-122"/>
                <a:ea typeface="楷体_GB2312" pitchFamily="49" charset="-122"/>
              </a:rPr>
              <a:t>--1936</a:t>
            </a:r>
            <a:r>
              <a:rPr lang="zh-CN" altLang="en-US" sz="2400" dirty="0">
                <a:latin typeface="楷体_GB2312" pitchFamily="49" charset="-122"/>
                <a:ea typeface="楷体_GB2312" pitchFamily="49" charset="-122"/>
              </a:rPr>
              <a:t>年，浙江绍兴人。原名周树人</a:t>
            </a:r>
            <a:endParaRPr lang="zh-CN" altLang="en-US"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青年时代：家道中落，体味世态炎凉</a:t>
            </a:r>
            <a:endParaRPr lang="zh-CN" altLang="en-US"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日本留学：弃医从文，关注思想启蒙</a:t>
            </a:r>
            <a:endParaRPr lang="zh-CN" altLang="en-US"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回国“幻灭”：在现实面前屡屡碰壁</a:t>
            </a:r>
            <a:endParaRPr lang="zh-CN" altLang="en-US"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彷徨之路：思想深化期</a:t>
            </a:r>
            <a:endParaRPr lang="zh-CN" altLang="en-US"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成长为新文学的旗手</a:t>
            </a:r>
            <a:endParaRPr lang="zh-CN" altLang="en-US" sz="2400" dirty="0">
              <a:latin typeface="楷体_GB2312" pitchFamily="49" charset="-122"/>
              <a:ea typeface="楷体_GB2312" pitchFamily="49" charset="-122"/>
            </a:endParaRPr>
          </a:p>
          <a:p>
            <a:r>
              <a:rPr lang="zh-CN" altLang="en-US" sz="2400" dirty="0">
                <a:latin typeface="楷体_GB2312" pitchFamily="49" charset="-122"/>
                <a:ea typeface="楷体_GB2312" pitchFamily="49" charset="-122"/>
              </a:rPr>
              <a:t>文学创作和文艺论争</a:t>
            </a:r>
            <a:endParaRPr lang="zh-CN" altLang="en-US" sz="2400" dirty="0">
              <a:latin typeface="楷体_GB2312" pitchFamily="49" charset="-122"/>
              <a:ea typeface="楷体_GB2312"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标题 59393"/>
          <p:cNvSpPr>
            <a:spLocks noGrp="1"/>
          </p:cNvSpPr>
          <p:nvPr>
            <p:ph type="title"/>
          </p:nvPr>
        </p:nvSpPr>
        <p:spPr>
          <a:ln/>
        </p:spPr>
        <p:txBody>
          <a:bodyPr anchor="b" anchorCtr="0"/>
          <a:p>
            <a:r>
              <a:rPr lang="zh-CN" altLang="en-US" sz="3600" dirty="0">
                <a:latin typeface="楷体_GB2312" pitchFamily="49" charset="-122"/>
                <a:ea typeface="楷体_GB2312" pitchFamily="49" charset="-122"/>
              </a:rPr>
              <a:t>关于鲁迅的基本知识之二：作品</a:t>
            </a:r>
            <a:endParaRPr lang="zh-CN" altLang="en-US" dirty="0">
              <a:latin typeface="楷体_GB2312" pitchFamily="49" charset="-122"/>
              <a:ea typeface="楷体_GB2312" pitchFamily="49" charset="-122"/>
            </a:endParaRPr>
          </a:p>
        </p:txBody>
      </p:sp>
      <p:sp>
        <p:nvSpPr>
          <p:cNvPr id="59395" name="文本占位符 59394"/>
          <p:cNvSpPr>
            <a:spLocks noGrp="1"/>
          </p:cNvSpPr>
          <p:nvPr>
            <p:ph type="body" idx="1"/>
          </p:nvPr>
        </p:nvSpPr>
        <p:spPr>
          <a:ln/>
        </p:spPr>
        <p:txBody>
          <a:bodyPr/>
          <a:p>
            <a:r>
              <a:rPr lang="en-US" altLang="zh-CN" sz="2000" dirty="0">
                <a:latin typeface="楷体_GB2312" pitchFamily="49" charset="-122"/>
                <a:ea typeface="楷体_GB2312" pitchFamily="49" charset="-122"/>
              </a:rPr>
              <a:t>3</a:t>
            </a:r>
            <a:r>
              <a:rPr lang="zh-CN" altLang="en-US" sz="2000" dirty="0">
                <a:latin typeface="楷体_GB2312" pitchFamily="49" charset="-122"/>
                <a:ea typeface="楷体_GB2312" pitchFamily="49" charset="-122"/>
              </a:rPr>
              <a:t>部小说集：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呐喊</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1923</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彷徨</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1926</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故事新编</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1936</a:t>
            </a:r>
            <a:r>
              <a:rPr lang="zh-CN" altLang="en-US" sz="2000" dirty="0">
                <a:latin typeface="楷体_GB2312" pitchFamily="49" charset="-122"/>
                <a:ea typeface="楷体_GB2312" pitchFamily="49" charset="-122"/>
              </a:rPr>
              <a:t>）</a:t>
            </a:r>
            <a:endParaRPr lang="zh-CN" altLang="en-US" sz="2000" dirty="0">
              <a:latin typeface="楷体_GB2312" pitchFamily="49" charset="-122"/>
              <a:ea typeface="楷体_GB2312" pitchFamily="49" charset="-122"/>
            </a:endParaRPr>
          </a:p>
          <a:p>
            <a:r>
              <a:rPr lang="en-US" altLang="zh-CN" sz="2000" dirty="0">
                <a:latin typeface="楷体_GB2312" pitchFamily="49" charset="-122"/>
                <a:ea typeface="楷体_GB2312" pitchFamily="49" charset="-122"/>
              </a:rPr>
              <a:t>3</a:t>
            </a:r>
            <a:r>
              <a:rPr lang="zh-CN" altLang="en-US" sz="2000" dirty="0">
                <a:latin typeface="楷体_GB2312" pitchFamily="49" charset="-122"/>
                <a:ea typeface="楷体_GB2312" pitchFamily="49" charset="-122"/>
              </a:rPr>
              <a:t>部散文集：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野草</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1927</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朝花夕拾</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1928</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两地书</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1933</a:t>
            </a:r>
            <a:r>
              <a:rPr lang="zh-CN" altLang="en-US" sz="2000" dirty="0">
                <a:latin typeface="楷体_GB2312" pitchFamily="49" charset="-122"/>
                <a:ea typeface="楷体_GB2312" pitchFamily="49" charset="-122"/>
              </a:rPr>
              <a:t>）</a:t>
            </a:r>
            <a:endParaRPr lang="zh-CN" altLang="en-US" sz="2000" dirty="0">
              <a:latin typeface="楷体_GB2312" pitchFamily="49" charset="-122"/>
              <a:ea typeface="楷体_GB2312" pitchFamily="49" charset="-122"/>
            </a:endParaRPr>
          </a:p>
          <a:p>
            <a:r>
              <a:rPr lang="en-US" altLang="zh-CN" sz="2000" dirty="0">
                <a:latin typeface="楷体_GB2312" pitchFamily="49" charset="-122"/>
                <a:ea typeface="楷体_GB2312" pitchFamily="49" charset="-122"/>
              </a:rPr>
              <a:t>16</a:t>
            </a:r>
            <a:r>
              <a:rPr lang="zh-CN" altLang="en-US" sz="2000" dirty="0">
                <a:latin typeface="楷体_GB2312" pitchFamily="49" charset="-122"/>
                <a:ea typeface="楷体_GB2312" pitchFamily="49" charset="-122"/>
              </a:rPr>
              <a:t>部杂文集：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热风</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1925</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华盖集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1926</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坟</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1927</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华盖集续编</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1927</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而已集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1928</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三闲集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1932</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二心集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1932</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伪自由书</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1933</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南腔北调集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1934</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准风月谈</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1934</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集外集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1935</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花边文学</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1936</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且介亭杂文</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1937</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且介亭杂文二集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1937</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且介亭杂文末编</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1937</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集外集拾遗</a:t>
            </a:r>
            <a:r>
              <a:rPr lang="en-US" altLang="zh-CN" sz="2000" dirty="0">
                <a:latin typeface="楷体_GB2312" pitchFamily="49" charset="-122"/>
                <a:ea typeface="楷体_GB2312" pitchFamily="49" charset="-122"/>
              </a:rPr>
              <a:t>》</a:t>
            </a:r>
            <a:endParaRPr lang="en-US" altLang="zh-CN" sz="2000" dirty="0">
              <a:latin typeface="楷体_GB2312" pitchFamily="49" charset="-122"/>
              <a:ea typeface="楷体_GB2312"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标题 66561"/>
          <p:cNvSpPr>
            <a:spLocks noGrp="1"/>
          </p:cNvSpPr>
          <p:nvPr>
            <p:ph type="title"/>
          </p:nvPr>
        </p:nvSpPr>
        <p:spPr>
          <a:ln/>
        </p:spPr>
        <p:txBody>
          <a:bodyPr anchor="b" anchorCtr="0"/>
          <a:p>
            <a:r>
              <a:rPr lang="en-US" altLang="zh-CN" sz="2800" dirty="0">
                <a:latin typeface="楷体_GB2312" pitchFamily="49" charset="-122"/>
                <a:ea typeface="楷体_GB2312" pitchFamily="49" charset="-122"/>
              </a:rPr>
              <a:t>《</a:t>
            </a:r>
            <a:r>
              <a:rPr lang="zh-CN" altLang="en-US" sz="2800" dirty="0">
                <a:latin typeface="楷体_GB2312" pitchFamily="49" charset="-122"/>
                <a:ea typeface="楷体_GB2312" pitchFamily="49" charset="-122"/>
              </a:rPr>
              <a:t>呐喊</a:t>
            </a:r>
            <a:r>
              <a:rPr lang="en-US" altLang="zh-CN" sz="2800" dirty="0">
                <a:latin typeface="楷体_GB2312" pitchFamily="49" charset="-122"/>
                <a:ea typeface="楷体_GB2312" pitchFamily="49" charset="-122"/>
              </a:rPr>
              <a:t>》《</a:t>
            </a:r>
            <a:r>
              <a:rPr lang="zh-CN" altLang="en-US" sz="2800" dirty="0">
                <a:latin typeface="楷体_GB2312" pitchFamily="49" charset="-122"/>
                <a:ea typeface="楷体_GB2312" pitchFamily="49" charset="-122"/>
              </a:rPr>
              <a:t>彷徨</a:t>
            </a:r>
            <a:r>
              <a:rPr lang="en-US" altLang="zh-CN" sz="2800" dirty="0">
                <a:latin typeface="楷体_GB2312" pitchFamily="49" charset="-122"/>
                <a:ea typeface="楷体_GB2312" pitchFamily="49" charset="-122"/>
              </a:rPr>
              <a:t>》</a:t>
            </a:r>
            <a:r>
              <a:rPr lang="zh-CN" altLang="en-US" sz="2800" dirty="0">
                <a:latin typeface="楷体_GB2312" pitchFamily="49" charset="-122"/>
                <a:ea typeface="楷体_GB2312" pitchFamily="49" charset="-122"/>
              </a:rPr>
              <a:t>简况：现代现实主义奠基石</a:t>
            </a:r>
            <a:endParaRPr lang="zh-CN" altLang="en-US" sz="2800" dirty="0">
              <a:latin typeface="楷体_GB2312" pitchFamily="49" charset="-122"/>
              <a:ea typeface="楷体_GB2312" pitchFamily="49" charset="-122"/>
            </a:endParaRPr>
          </a:p>
        </p:txBody>
      </p:sp>
      <p:sp>
        <p:nvSpPr>
          <p:cNvPr id="66563" name="文本占位符 66562"/>
          <p:cNvSpPr>
            <a:spLocks noGrp="1"/>
          </p:cNvSpPr>
          <p:nvPr>
            <p:ph type="body" idx="1"/>
          </p:nvPr>
        </p:nvSpPr>
        <p:spPr>
          <a:ln/>
        </p:spPr>
        <p:txBody>
          <a:bodyPr/>
          <a:p>
            <a:pPr>
              <a:lnSpc>
                <a:spcPct val="90000"/>
              </a:lnSpc>
            </a:pP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呐喊</a:t>
            </a:r>
            <a:r>
              <a:rPr lang="en-US" altLang="zh-CN" sz="2400" dirty="0">
                <a:latin typeface="楷体_GB2312" pitchFamily="49" charset="-122"/>
                <a:ea typeface="楷体_GB2312" pitchFamily="49" charset="-122"/>
              </a:rPr>
              <a:t>》1923</a:t>
            </a:r>
            <a:r>
              <a:rPr lang="zh-CN" altLang="en-US" sz="2400" dirty="0">
                <a:latin typeface="楷体_GB2312" pitchFamily="49" charset="-122"/>
                <a:ea typeface="楷体_GB2312" pitchFamily="49" charset="-122"/>
              </a:rPr>
              <a:t>年出版，共</a:t>
            </a:r>
            <a:r>
              <a:rPr lang="en-US" altLang="zh-CN" sz="2400" dirty="0">
                <a:latin typeface="楷体_GB2312" pitchFamily="49" charset="-122"/>
                <a:ea typeface="楷体_GB2312" pitchFamily="49" charset="-122"/>
              </a:rPr>
              <a:t>14</a:t>
            </a:r>
            <a:r>
              <a:rPr lang="zh-CN" altLang="en-US" sz="2400" dirty="0">
                <a:latin typeface="楷体_GB2312" pitchFamily="49" charset="-122"/>
                <a:ea typeface="楷体_GB2312" pitchFamily="49" charset="-122"/>
              </a:rPr>
              <a:t>篇。第一篇</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狂人日记</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作于</a:t>
            </a:r>
            <a:r>
              <a:rPr lang="en-US" altLang="zh-CN" sz="2400" dirty="0">
                <a:latin typeface="楷体_GB2312" pitchFamily="49" charset="-122"/>
                <a:ea typeface="楷体_GB2312" pitchFamily="49" charset="-122"/>
              </a:rPr>
              <a:t>1918</a:t>
            </a:r>
            <a:r>
              <a:rPr lang="zh-CN" altLang="en-US" sz="2400" dirty="0">
                <a:latin typeface="楷体_GB2312" pitchFamily="49" charset="-122"/>
                <a:ea typeface="楷体_GB2312" pitchFamily="49" charset="-122"/>
              </a:rPr>
              <a:t>年，是现代文学史上第一篇用现代体式创作的白话小说。</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狂人日记</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孔乙己</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药</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（五四运动前创作）。最后一篇</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社戏</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作于</a:t>
            </a:r>
            <a:r>
              <a:rPr lang="en-US" altLang="zh-CN" sz="2400" dirty="0">
                <a:latin typeface="楷体_GB2312" pitchFamily="49" charset="-122"/>
                <a:ea typeface="楷体_GB2312" pitchFamily="49" charset="-122"/>
              </a:rPr>
              <a:t>1922</a:t>
            </a:r>
            <a:r>
              <a:rPr lang="zh-CN" altLang="en-US" sz="2400" dirty="0">
                <a:latin typeface="楷体_GB2312" pitchFamily="49" charset="-122"/>
                <a:ea typeface="楷体_GB2312" pitchFamily="49" charset="-122"/>
              </a:rPr>
              <a:t>年</a:t>
            </a:r>
            <a:endParaRPr lang="zh-CN" altLang="en-US" sz="2400" dirty="0">
              <a:latin typeface="楷体_GB2312" pitchFamily="49" charset="-122"/>
              <a:ea typeface="楷体_GB2312" pitchFamily="49" charset="-122"/>
            </a:endParaRPr>
          </a:p>
          <a:p>
            <a:pPr>
              <a:lnSpc>
                <a:spcPct val="90000"/>
              </a:lnSpc>
            </a:pPr>
            <a:r>
              <a:rPr lang="zh-CN" altLang="en-US" sz="2400" dirty="0">
                <a:latin typeface="楷体_GB2312" pitchFamily="49" charset="-122"/>
                <a:ea typeface="楷体_GB2312" pitchFamily="49" charset="-122"/>
              </a:rPr>
              <a:t>创作于新文化运动高潮时期，取奋起为当时的文学革命和新文化运动摇旗呐喊之意</a:t>
            </a:r>
            <a:endParaRPr lang="zh-CN" altLang="en-US" sz="2400" dirty="0">
              <a:latin typeface="楷体_GB2312" pitchFamily="49" charset="-122"/>
              <a:ea typeface="楷体_GB2312" pitchFamily="49" charset="-122"/>
            </a:endParaRPr>
          </a:p>
          <a:p>
            <a:pPr>
              <a:lnSpc>
                <a:spcPct val="90000"/>
              </a:lnSpc>
            </a:pP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彷徨</a:t>
            </a:r>
            <a:r>
              <a:rPr lang="en-US" altLang="zh-CN" sz="2400" dirty="0">
                <a:latin typeface="楷体_GB2312" pitchFamily="49" charset="-122"/>
                <a:ea typeface="楷体_GB2312" pitchFamily="49" charset="-122"/>
              </a:rPr>
              <a:t>》1926</a:t>
            </a:r>
            <a:r>
              <a:rPr lang="zh-CN" altLang="en-US" sz="2400" dirty="0">
                <a:latin typeface="楷体_GB2312" pitchFamily="49" charset="-122"/>
                <a:ea typeface="楷体_GB2312" pitchFamily="49" charset="-122"/>
              </a:rPr>
              <a:t>年出版，共</a:t>
            </a:r>
            <a:r>
              <a:rPr lang="en-US" altLang="zh-CN" sz="2400" dirty="0">
                <a:latin typeface="楷体_GB2312" pitchFamily="49" charset="-122"/>
                <a:ea typeface="楷体_GB2312" pitchFamily="49" charset="-122"/>
              </a:rPr>
              <a:t>11</a:t>
            </a:r>
            <a:r>
              <a:rPr lang="zh-CN" altLang="en-US" sz="2400" dirty="0">
                <a:latin typeface="楷体_GB2312" pitchFamily="49" charset="-122"/>
                <a:ea typeface="楷体_GB2312" pitchFamily="49" charset="-122"/>
              </a:rPr>
              <a:t>篇。</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祝福</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a:t>
            </a:r>
            <a:r>
              <a:rPr lang="en-US" altLang="zh-CN" sz="2400" dirty="0">
                <a:latin typeface="楷体_GB2312" pitchFamily="49" charset="-122"/>
                <a:ea typeface="楷体_GB2312" pitchFamily="49" charset="-122"/>
              </a:rPr>
              <a:t>1924</a:t>
            </a:r>
            <a:r>
              <a:rPr lang="zh-CN" altLang="en-US" sz="2400" dirty="0">
                <a:latin typeface="楷体_GB2312" pitchFamily="49" charset="-122"/>
                <a:ea typeface="楷体_GB2312" pitchFamily="49" charset="-122"/>
              </a:rPr>
              <a:t>）</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在酒楼上</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肥皂</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孤独者</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离婚</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a:t>
            </a:r>
            <a:r>
              <a:rPr lang="en-US" altLang="zh-CN" sz="2400" dirty="0">
                <a:latin typeface="楷体_GB2312" pitchFamily="49" charset="-122"/>
                <a:ea typeface="楷体_GB2312" pitchFamily="49" charset="-122"/>
              </a:rPr>
              <a:t>1925</a:t>
            </a:r>
            <a:r>
              <a:rPr lang="zh-CN" altLang="en-US" sz="2400" dirty="0">
                <a:latin typeface="楷体_GB2312" pitchFamily="49" charset="-122"/>
                <a:ea typeface="楷体_GB2312" pitchFamily="49" charset="-122"/>
              </a:rPr>
              <a:t>）</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伤逝</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a:t>
            </a:r>
            <a:r>
              <a:rPr lang="en-US" altLang="zh-CN" sz="2400" dirty="0">
                <a:latin typeface="楷体_GB2312" pitchFamily="49" charset="-122"/>
                <a:ea typeface="楷体_GB2312" pitchFamily="49" charset="-122"/>
              </a:rPr>
              <a:t>1925</a:t>
            </a:r>
            <a:r>
              <a:rPr lang="zh-CN" altLang="en-US" sz="2400" dirty="0">
                <a:latin typeface="楷体_GB2312" pitchFamily="49" charset="-122"/>
                <a:ea typeface="楷体_GB2312" pitchFamily="49" charset="-122"/>
              </a:rPr>
              <a:t>）等</a:t>
            </a:r>
            <a:endParaRPr lang="zh-CN" altLang="en-US" sz="2400" dirty="0">
              <a:latin typeface="楷体_GB2312" pitchFamily="49" charset="-122"/>
              <a:ea typeface="楷体_GB2312" pitchFamily="49" charset="-122"/>
            </a:endParaRPr>
          </a:p>
          <a:p>
            <a:pPr>
              <a:lnSpc>
                <a:spcPct val="90000"/>
              </a:lnSpc>
            </a:pPr>
            <a:r>
              <a:rPr lang="zh-CN" altLang="en-US" sz="2400" dirty="0">
                <a:latin typeface="楷体_GB2312" pitchFamily="49" charset="-122"/>
                <a:ea typeface="楷体_GB2312" pitchFamily="49" charset="-122"/>
              </a:rPr>
              <a:t>创作于五四落潮期。新文化运动队伍分化。反映鲁迅当时的思想苦闷及对国民性批判更深刻的思考</a:t>
            </a:r>
            <a:endParaRPr lang="zh-CN" altLang="en-US" sz="2400" dirty="0">
              <a:latin typeface="楷体_GB2312" pitchFamily="49" charset="-122"/>
              <a:ea typeface="楷体_GB2312"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标题 62465"/>
          <p:cNvSpPr>
            <a:spLocks noGrp="1"/>
          </p:cNvSpPr>
          <p:nvPr>
            <p:ph type="title"/>
          </p:nvPr>
        </p:nvSpPr>
        <p:spPr>
          <a:ln/>
        </p:spPr>
        <p:txBody>
          <a:bodyPr anchor="b" anchorCtr="0"/>
          <a:p>
            <a:r>
              <a:rPr lang="zh-CN" altLang="en-US" sz="3200" dirty="0">
                <a:latin typeface="楷体_GB2312" pitchFamily="49" charset="-122"/>
                <a:ea typeface="楷体_GB2312" pitchFamily="49" charset="-122"/>
              </a:rPr>
              <a:t>鲁迅主要作品中的主要人物及简要分析</a:t>
            </a:r>
            <a:endParaRPr lang="zh-CN" altLang="en-US" sz="3200" dirty="0">
              <a:latin typeface="楷体_GB2312" pitchFamily="49" charset="-122"/>
              <a:ea typeface="楷体_GB2312" pitchFamily="49" charset="-122"/>
            </a:endParaRPr>
          </a:p>
        </p:txBody>
      </p:sp>
      <p:sp>
        <p:nvSpPr>
          <p:cNvPr id="62467" name="文本占位符 62466"/>
          <p:cNvSpPr>
            <a:spLocks noGrp="1"/>
          </p:cNvSpPr>
          <p:nvPr>
            <p:ph type="body" idx="1"/>
          </p:nvPr>
        </p:nvSpPr>
        <p:spPr>
          <a:ln/>
        </p:spPr>
        <p:txBody>
          <a:bodyPr/>
          <a:p>
            <a:pPr>
              <a:lnSpc>
                <a:spcPct val="90000"/>
              </a:lnSpc>
            </a:pPr>
            <a:r>
              <a:rPr lang="zh-CN" altLang="en-US" sz="2000" dirty="0">
                <a:latin typeface="楷体_GB2312" pitchFamily="49" charset="-122"/>
                <a:ea typeface="楷体_GB2312" pitchFamily="49" charset="-122"/>
              </a:rPr>
              <a:t>在中国文学史上，鲁迅第一次将处于社会最底层、最不为人所关注的普通农民和没有出路的小知识分子纳入自己的创作视野。与其它同时代作家注重反映这两类人在政治上、经济上所受的重重压迫有所不同的是，鲁迅更多从精神和文化的层面去表现这两类人所受到的压迫及其心灵被奴役的创伤。题材的革新、题旨的深入体现了鲁迅改造国民劣根性，进行思想启蒙，重建民族文化的努力。</a:t>
            </a:r>
            <a:endParaRPr lang="zh-CN" altLang="en-US" sz="2000" dirty="0">
              <a:latin typeface="楷体_GB2312" pitchFamily="49" charset="-122"/>
              <a:ea typeface="楷体_GB2312" pitchFamily="49" charset="-122"/>
            </a:endParaRPr>
          </a:p>
          <a:p>
            <a:pPr>
              <a:lnSpc>
                <a:spcPct val="90000"/>
              </a:lnSpc>
            </a:pPr>
            <a:r>
              <a:rPr lang="zh-CN" altLang="en-US" sz="2000" dirty="0">
                <a:latin typeface="楷体_GB2312" pitchFamily="49" charset="-122"/>
                <a:ea typeface="楷体_GB2312" pitchFamily="49" charset="-122"/>
              </a:rPr>
              <a:t>主要农民形象</a:t>
            </a:r>
            <a:r>
              <a:rPr lang="zh-CN" altLang="en-US" sz="2000">
                <a:latin typeface="楷体_GB2312" pitchFamily="49" charset="-122"/>
                <a:ea typeface="楷体_GB2312" pitchFamily="49" charset="-122"/>
              </a:rPr>
              <a:t>；阿</a:t>
            </a:r>
            <a:r>
              <a:rPr lang="en-US" altLang="zh-CN" sz="2000">
                <a:latin typeface="楷体_GB2312" pitchFamily="49" charset="-122"/>
                <a:ea typeface="楷体_GB2312" pitchFamily="49" charset="-122"/>
              </a:rPr>
              <a:t>Q</a:t>
            </a:r>
            <a:r>
              <a:rPr lang="zh-CN" altLang="en-US" sz="2000">
                <a:latin typeface="楷体_GB2312" pitchFamily="49" charset="-122"/>
                <a:ea typeface="楷体_GB2312" pitchFamily="49" charset="-122"/>
              </a:rPr>
              <a:t>（</a:t>
            </a:r>
            <a:r>
              <a:rPr lang="en-US" altLang="zh-CN" sz="2000">
                <a:latin typeface="楷体_GB2312" pitchFamily="49" charset="-122"/>
                <a:ea typeface="楷体_GB2312" pitchFamily="49" charset="-122"/>
              </a:rPr>
              <a:t>《</a:t>
            </a:r>
            <a:r>
              <a:rPr lang="zh-CN" altLang="en-US" sz="2000">
                <a:latin typeface="楷体_GB2312" pitchFamily="49" charset="-122"/>
                <a:ea typeface="楷体_GB2312" pitchFamily="49" charset="-122"/>
              </a:rPr>
              <a:t>阿</a:t>
            </a:r>
            <a:r>
              <a:rPr lang="en-US" altLang="zh-CN" sz="2000">
                <a:latin typeface="楷体_GB2312" pitchFamily="49" charset="-122"/>
                <a:ea typeface="楷体_GB2312" pitchFamily="49" charset="-122"/>
              </a:rPr>
              <a:t>Q</a:t>
            </a:r>
            <a:r>
              <a:rPr lang="zh-CN" altLang="en-US" sz="2000" dirty="0">
                <a:latin typeface="楷体_GB2312" pitchFamily="49" charset="-122"/>
                <a:ea typeface="楷体_GB2312" pitchFamily="49" charset="-122"/>
              </a:rPr>
              <a:t>正传</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）、祥林嫂（</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祝福</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）、单四嫂子（</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明天</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）、爱姑（</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离婚</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）、七斤（</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风波</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）、闰土（</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故乡</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endParaRPr lang="zh-CN" altLang="en-US" sz="2000" dirty="0">
              <a:latin typeface="楷体_GB2312" pitchFamily="49" charset="-122"/>
              <a:ea typeface="楷体_GB2312" pitchFamily="49" charset="-122"/>
            </a:endParaRPr>
          </a:p>
          <a:p>
            <a:pPr>
              <a:lnSpc>
                <a:spcPct val="90000"/>
              </a:lnSpc>
            </a:pPr>
            <a:r>
              <a:rPr lang="zh-CN" altLang="en-US" sz="2000" dirty="0">
                <a:latin typeface="楷体_GB2312" pitchFamily="49" charset="-122"/>
                <a:ea typeface="楷体_GB2312" pitchFamily="49" charset="-122"/>
              </a:rPr>
              <a:t>主要知识分子形象：狂人（</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狂人日记</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）、吕纬甫（</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在酒楼上</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）、魏连殳（孤独者</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）、涓生、子君（</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伤逝</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）、陈士成（</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白光</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）、孔乙己（</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孔乙己</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）、四铭（</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肥皂</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）、高尔础（</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高老夫子</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a:t>
            </a:r>
            <a:endParaRPr lang="zh-CN" altLang="en-US" sz="2000" dirty="0">
              <a:latin typeface="楷体_GB2312" pitchFamily="49" charset="-122"/>
              <a:ea typeface="楷体_GB2312"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标题 67585"/>
          <p:cNvSpPr>
            <a:spLocks noGrp="1"/>
          </p:cNvSpPr>
          <p:nvPr>
            <p:ph type="title"/>
          </p:nvPr>
        </p:nvSpPr>
        <p:spPr>
          <a:ln/>
        </p:spPr>
        <p:txBody>
          <a:bodyPr anchor="b" anchorCtr="0"/>
          <a:p>
            <a:r>
              <a:rPr lang="en-US" altLang="zh-CN" sz="3600" dirty="0">
                <a:latin typeface="楷体_GB2312" pitchFamily="49" charset="-122"/>
                <a:ea typeface="楷体_GB2312" pitchFamily="49" charset="-122"/>
              </a:rPr>
              <a:t>《</a:t>
            </a:r>
            <a:r>
              <a:rPr lang="zh-CN" altLang="en-US" sz="3600" dirty="0">
                <a:latin typeface="楷体_GB2312" pitchFamily="49" charset="-122"/>
                <a:ea typeface="楷体_GB2312" pitchFamily="49" charset="-122"/>
              </a:rPr>
              <a:t>狂人日记</a:t>
            </a:r>
            <a:r>
              <a:rPr lang="en-US" altLang="zh-CN" sz="3600" dirty="0">
                <a:latin typeface="楷体_GB2312" pitchFamily="49" charset="-122"/>
                <a:ea typeface="楷体_GB2312" pitchFamily="49" charset="-122"/>
              </a:rPr>
              <a:t>》</a:t>
            </a:r>
            <a:r>
              <a:rPr lang="zh-CN" altLang="en-US" sz="3600" dirty="0">
                <a:latin typeface="楷体_GB2312" pitchFamily="49" charset="-122"/>
                <a:ea typeface="楷体_GB2312" pitchFamily="49" charset="-122"/>
              </a:rPr>
              <a:t>简析</a:t>
            </a:r>
            <a:endParaRPr lang="zh-CN" altLang="en-US" sz="4000">
              <a:solidFill>
                <a:srgbClr val="000000"/>
              </a:solidFill>
              <a:latin typeface="楷体_GB2312" pitchFamily="49" charset="-122"/>
              <a:ea typeface="楷体_GB2312" pitchFamily="49" charset="-122"/>
            </a:endParaRPr>
          </a:p>
        </p:txBody>
      </p:sp>
      <p:sp>
        <p:nvSpPr>
          <p:cNvPr id="67587" name="文本占位符 67586"/>
          <p:cNvSpPr>
            <a:spLocks noGrp="1"/>
          </p:cNvSpPr>
          <p:nvPr>
            <p:ph type="body" idx="1"/>
          </p:nvPr>
        </p:nvSpPr>
        <p:spPr>
          <a:ln/>
        </p:spPr>
        <p:txBody>
          <a:bodyPr/>
          <a:p>
            <a:pPr>
              <a:spcBef>
                <a:spcPts val="500"/>
              </a:spcBef>
              <a:spcAft>
                <a:spcPts val="500"/>
              </a:spcAft>
            </a:pP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狂人日记</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意在暴露封建家族制度和礼教的弊害”</a:t>
            </a:r>
            <a:endParaRPr lang="zh-CN" altLang="en-US" sz="2000" dirty="0">
              <a:latin typeface="楷体_GB2312" pitchFamily="49" charset="-122"/>
              <a:ea typeface="楷体_GB2312" pitchFamily="49" charset="-122"/>
            </a:endParaRPr>
          </a:p>
          <a:p>
            <a:pPr>
              <a:spcBef>
                <a:spcPts val="500"/>
              </a:spcBef>
              <a:spcAft>
                <a:spcPts val="500"/>
              </a:spcAft>
            </a:pPr>
            <a:r>
              <a:rPr lang="zh-CN" altLang="en-US" sz="2000" dirty="0">
                <a:latin typeface="楷体_GB2312" pitchFamily="49" charset="-122"/>
                <a:ea typeface="楷体_GB2312" pitchFamily="49" charset="-122"/>
              </a:rPr>
              <a:t>狂人形象</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在拼死维护旧秩序的人看来，反叛人类旧传统的他是狂人，是疯子，但从人类的发展来看，他却是先知先觉的先驱者；狂人走过的由革命先驱到“病愈候补”的道路，体现了鲁迅对国民性改造的深刻思考：长期的封建思想负荷已成为民族的集体无意识，要想彻底“立人”，形成民主、自由、独立的民族性格，还有漫长的路要走</a:t>
            </a:r>
            <a:endParaRPr lang="zh-CN" altLang="en-US" sz="2000" dirty="0">
              <a:latin typeface="楷体_GB2312" pitchFamily="49" charset="-122"/>
              <a:ea typeface="楷体_GB2312" pitchFamily="49" charset="-122"/>
            </a:endParaRPr>
          </a:p>
          <a:p>
            <a:pPr algn="just"/>
            <a:r>
              <a:rPr lang="zh-CN" altLang="en-US" sz="2000" dirty="0">
                <a:latin typeface="楷体_GB2312" pitchFamily="49" charset="-122"/>
                <a:ea typeface="楷体_GB2312" pitchFamily="49" charset="-122"/>
              </a:rPr>
              <a:t>“我翻开历史一查，这历史没有年代，歪歪斜斜的每页上都写着‘仁义道德’几个字。我横竖睡不着，仔细看了半夜，才从字缝里看出字来，满本都写着两个字是‘吃人’！”</a:t>
            </a:r>
            <a:r>
              <a:rPr lang="zh-CN" altLang="en-US" sz="2000" dirty="0">
                <a:latin typeface="楷体_GB2312" pitchFamily="49" charset="-122"/>
                <a:ea typeface="楷体_GB2312" pitchFamily="49" charset="-122"/>
              </a:rPr>
              <a:t> 鲁迅对</a:t>
            </a:r>
            <a:r>
              <a:rPr lang="zh-CN" altLang="en-US" sz="2000" dirty="0">
                <a:latin typeface="楷体_GB2312" pitchFamily="49" charset="-122"/>
                <a:ea typeface="楷体_GB2312" pitchFamily="49" charset="-122"/>
              </a:rPr>
              <a:t>封建礼教的凶残性、极端虚伪性和迫害人的实质作了彻底的揭露。我们可以看到，作为文学家的鲁迅对传统文化的全盘否定和彻底批判</a:t>
            </a:r>
            <a:endParaRPr lang="zh-CN" altLang="en-US" sz="2400" dirty="0">
              <a:latin typeface="楷体_GB2312" pitchFamily="49" charset="-122"/>
              <a:ea typeface="楷体_GB2312"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标题 46081"/>
          <p:cNvSpPr>
            <a:spLocks noGrp="1"/>
          </p:cNvSpPr>
          <p:nvPr>
            <p:ph type="title"/>
          </p:nvPr>
        </p:nvSpPr>
        <p:spPr>
          <a:ln/>
        </p:spPr>
        <p:txBody>
          <a:bodyPr anchor="b" anchorCtr="0"/>
          <a:p>
            <a:pPr algn="just"/>
            <a:r>
              <a:rPr lang="zh-CN" altLang="en-US" sz="2800">
                <a:latin typeface="楷体_GB2312" pitchFamily="49" charset="-122"/>
                <a:ea typeface="楷体_GB2312" pitchFamily="49" charset="-122"/>
              </a:rPr>
              <a:t>从</a:t>
            </a:r>
            <a:r>
              <a:rPr lang="en-US" altLang="zh-CN" sz="2800">
                <a:latin typeface="楷体_GB2312" pitchFamily="49" charset="-122"/>
                <a:ea typeface="楷体_GB2312" pitchFamily="49" charset="-122"/>
              </a:rPr>
              <a:t>《</a:t>
            </a:r>
            <a:r>
              <a:rPr lang="zh-CN" altLang="en-US" sz="2800" dirty="0">
                <a:latin typeface="楷体_GB2312" pitchFamily="49" charset="-122"/>
                <a:ea typeface="楷体_GB2312" pitchFamily="49" charset="-122"/>
              </a:rPr>
              <a:t>狂人日记</a:t>
            </a:r>
            <a:r>
              <a:rPr lang="en-US" altLang="zh-CN" sz="2800" dirty="0">
                <a:latin typeface="楷体_GB2312" pitchFamily="49" charset="-122"/>
                <a:ea typeface="楷体_GB2312" pitchFamily="49" charset="-122"/>
              </a:rPr>
              <a:t>》</a:t>
            </a:r>
            <a:r>
              <a:rPr lang="zh-CN" altLang="en-US" sz="2800" dirty="0">
                <a:latin typeface="楷体_GB2312" pitchFamily="49" charset="-122"/>
                <a:ea typeface="楷体_GB2312" pitchFamily="49" charset="-122"/>
              </a:rPr>
              <a:t>分析看鲁迅对传统文化的态度</a:t>
            </a:r>
            <a:endParaRPr lang="zh-CN" altLang="en-US" sz="3600" dirty="0">
              <a:latin typeface="楷体_GB2312" pitchFamily="49" charset="-122"/>
              <a:ea typeface="楷体_GB2312" pitchFamily="49" charset="-122"/>
            </a:endParaRPr>
          </a:p>
        </p:txBody>
      </p:sp>
      <p:sp>
        <p:nvSpPr>
          <p:cNvPr id="46083" name="文本占位符 46082"/>
          <p:cNvSpPr>
            <a:spLocks noGrp="1"/>
          </p:cNvSpPr>
          <p:nvPr>
            <p:ph type="body" idx="1"/>
          </p:nvPr>
        </p:nvSpPr>
        <p:spPr>
          <a:ln/>
        </p:spPr>
        <p:txBody>
          <a:bodyPr/>
          <a:p>
            <a:pPr algn="just"/>
            <a:r>
              <a:rPr lang="zh-CN" altLang="en-US" sz="2000" dirty="0">
                <a:latin typeface="楷体_GB2312" pitchFamily="49" charset="-122"/>
                <a:ea typeface="楷体_GB2312" pitchFamily="49" charset="-122"/>
              </a:rPr>
              <a:t>回到历史现场来理解鲁迅对传统文化的“全盘否定”</a:t>
            </a:r>
            <a:endParaRPr lang="zh-CN" altLang="en-US" sz="2000" dirty="0">
              <a:latin typeface="楷体_GB2312" pitchFamily="49" charset="-122"/>
              <a:ea typeface="楷体_GB2312" pitchFamily="49" charset="-122"/>
            </a:endParaRPr>
          </a:p>
          <a:p>
            <a:pPr lvl="1" algn="just"/>
            <a:r>
              <a:rPr lang="zh-CN" altLang="en-US" sz="2000" dirty="0">
                <a:latin typeface="楷体_GB2312" pitchFamily="49" charset="-122"/>
                <a:ea typeface="楷体_GB2312" pitchFamily="49" charset="-122"/>
              </a:rPr>
              <a:t>外忧内患：外忧：帝国列强的入侵，有亡国灭种的危险；内患：辛亥革命果实被袁世凯窃取，跟着张勋复辟，为恢复封建帝制，鼓吹尊孔读经，进一步奴化国民性，消解民族活力。封建传统根深蒂固，只有彻底从根本上揭露封建文化的实质，采取毫不妥协的彻底决裂态度，才会有革新的希望，才有走向新生命的希望。矫枉必须过正，所以鲁迅常在创作中作“有意的偏激”，以引起疗救的注意。这就是鲁迅与胡适、周作人等在态度上的差别</a:t>
            </a:r>
            <a:endParaRPr lang="zh-CN" altLang="en-US" sz="2000" dirty="0">
              <a:latin typeface="楷体_GB2312" pitchFamily="49" charset="-122"/>
              <a:ea typeface="楷体_GB2312" pitchFamily="49" charset="-122"/>
            </a:endParaRPr>
          </a:p>
          <a:p>
            <a:pPr algn="just"/>
            <a:r>
              <a:rPr lang="zh-CN" altLang="en-US" sz="2000" dirty="0">
                <a:latin typeface="楷体_GB2312" pitchFamily="49" charset="-122"/>
                <a:ea typeface="楷体_GB2312" pitchFamily="49" charset="-122"/>
              </a:rPr>
              <a:t>看鲁迅以学者的身份对传统文化的态度：批判、继承、转化（向现代化文明的转型）</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文化偏至论</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古籍整理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中国小说史略</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等对传统文化精华的梳理</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价值重估”工作</a:t>
            </a:r>
            <a:endParaRPr lang="zh-CN" altLang="en-US" sz="2000" dirty="0">
              <a:latin typeface="楷体_GB2312" pitchFamily="49" charset="-122"/>
              <a:ea typeface="楷体_GB2312"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标题 60417"/>
          <p:cNvSpPr>
            <a:spLocks noGrp="1"/>
          </p:cNvSpPr>
          <p:nvPr>
            <p:ph type="title"/>
          </p:nvPr>
        </p:nvSpPr>
        <p:spPr>
          <a:xfrm>
            <a:off x="1066800" y="381000"/>
            <a:ext cx="7772400" cy="1143000"/>
          </a:xfrm>
          <a:ln/>
        </p:spPr>
        <p:txBody>
          <a:bodyPr anchor="b" anchorCtr="0"/>
          <a:p>
            <a:r>
              <a:rPr lang="zh-CN" altLang="en-US" sz="2400">
                <a:latin typeface="楷体_GB2312" pitchFamily="49" charset="-122"/>
                <a:ea typeface="楷体_GB2312" pitchFamily="49" charset="-122"/>
              </a:rPr>
              <a:t>再</a:t>
            </a:r>
            <a:r>
              <a:rPr lang="zh-CN" altLang="en-US" sz="2400" dirty="0">
                <a:latin typeface="楷体_GB2312" pitchFamily="49" charset="-122"/>
                <a:ea typeface="楷体_GB2312" pitchFamily="49" charset="-122"/>
              </a:rPr>
              <a:t>从</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狂人日记</a:t>
            </a:r>
            <a:r>
              <a:rPr lang="en-US" altLang="zh-CN" sz="2400" dirty="0">
                <a:latin typeface="楷体_GB2312" pitchFamily="49" charset="-122"/>
                <a:ea typeface="楷体_GB2312" pitchFamily="49" charset="-122"/>
              </a:rPr>
              <a:t>》</a:t>
            </a:r>
            <a:r>
              <a:rPr lang="zh-CN" altLang="en-US" sz="2400" dirty="0">
                <a:latin typeface="楷体_GB2312" pitchFamily="49" charset="-122"/>
                <a:ea typeface="楷体_GB2312" pitchFamily="49" charset="-122"/>
              </a:rPr>
              <a:t>看鲁迅的“忧愤深广”</a:t>
            </a:r>
            <a:endParaRPr lang="zh-CN" altLang="en-US" sz="2400" dirty="0">
              <a:latin typeface="楷体_GB2312" pitchFamily="49" charset="-122"/>
              <a:ea typeface="楷体_GB2312" pitchFamily="49" charset="-122"/>
            </a:endParaRPr>
          </a:p>
        </p:txBody>
      </p:sp>
      <p:sp>
        <p:nvSpPr>
          <p:cNvPr id="60419" name="文本占位符 60418"/>
          <p:cNvSpPr>
            <a:spLocks noGrp="1"/>
          </p:cNvSpPr>
          <p:nvPr>
            <p:ph type="body" idx="1"/>
          </p:nvPr>
        </p:nvSpPr>
        <p:spPr>
          <a:xfrm>
            <a:off x="457200" y="1676400"/>
            <a:ext cx="7772400" cy="4114800"/>
          </a:xfrm>
          <a:ln/>
        </p:spPr>
        <p:txBody>
          <a:bodyPr/>
          <a:p>
            <a:pPr>
              <a:lnSpc>
                <a:spcPct val="90000"/>
              </a:lnSpc>
            </a:pPr>
            <a:r>
              <a:rPr lang="en-US" altLang="zh-CN" sz="1800" dirty="0">
                <a:latin typeface="楷体_GB2312" pitchFamily="49" charset="-122"/>
                <a:ea typeface="楷体_GB2312" pitchFamily="49" charset="-122"/>
              </a:rPr>
              <a:t>“</a:t>
            </a:r>
            <a:r>
              <a:rPr lang="zh-CN" altLang="en-US" sz="1800" dirty="0">
                <a:latin typeface="楷体_GB2312" pitchFamily="49" charset="-122"/>
                <a:ea typeface="楷体_GB2312" pitchFamily="49" charset="-122"/>
              </a:rPr>
              <a:t>狂人”形象的深刻性之一：“狂人”是一个虽出生于豪绅之家，却对几千年封建宗法制度的整个文化体系和等级制度有着清醒的认识和反醒，并进行过强烈反叛的先进知识分子。他对现实生活中的“人吃人”现象，历史传统中的“易子而食”等记录，从精神文化的层面进行了痛苦的反思，认识到封建专制制度的“吃人”本质，同时意识到自己“未必在无意之中”，没有”吃人“的经历。几千年的宗法社会，中国人扮演着”吃人“和”被吃“的双重角色，丧失了独立人格和自由精神，充满了奴性。”狂人“揭破了中国传统的所谓仁义道德、纲常名教、家族制度将人奴化的实质，呼吁人们不要再”吃人“和”互吃“，发出”救救孩子“的喊声，体现出对民族精神重建的热望</a:t>
            </a:r>
            <a:endParaRPr lang="zh-CN" altLang="en-US" sz="1800" dirty="0">
              <a:latin typeface="楷体_GB2312" pitchFamily="49" charset="-122"/>
              <a:ea typeface="楷体_GB2312" pitchFamily="49" charset="-122"/>
            </a:endParaRPr>
          </a:p>
          <a:p>
            <a:pPr>
              <a:lnSpc>
                <a:spcPct val="90000"/>
              </a:lnSpc>
            </a:pPr>
            <a:r>
              <a:rPr lang="zh-CN" altLang="en-US" sz="1800" dirty="0">
                <a:latin typeface="楷体_GB2312" pitchFamily="49" charset="-122"/>
                <a:ea typeface="楷体_GB2312" pitchFamily="49" charset="-122"/>
              </a:rPr>
              <a:t>”狂人“形象的深刻性之二：”狂人“曾是一个勇敢地追求思想自由和人格独立的思想斗士，最终却病愈归顺，沦为封建宗法制度的顺臣。这种安排恰好体现出鲁迅最清醒的现实主义精神：历史上从来不缺乏勇于反抗封建专制压制的坚强斗士，然而积淀深厚的封建专制主义思想及其各种制度总能想法瓦解这种种反叛，使这些斗士最终妥协。这充分说明思想启蒙的重要性，思想界的先驱者在对国民进行思想启蒙的同时，更要时时注重根治自身的劣根性，着力提升自己的斗争力。鲁迅先生为我们提供的这样一个曾经奋力抗争过但最终失败妥协的”狂人“形象，直到今天还有着深刻的借鉴意义，提醒我们反对封建等级制度及其奴才文化遗毒的任重道远</a:t>
            </a:r>
            <a:endParaRPr lang="zh-CN" altLang="en-US" sz="2000">
              <a:latin typeface="楷体_GB2312" pitchFamily="49" charset="-122"/>
              <a:ea typeface="楷体_GB2312" pitchFamily="49" charset="-122"/>
            </a:endParaRPr>
          </a:p>
        </p:txBody>
      </p:sp>
    </p:spTree>
  </p:cSld>
  <p:clrMapOvr>
    <a:masterClrMapping/>
  </p:clrMapOvr>
</p:sld>
</file>

<file path=ppt/theme/theme1.xml><?xml version="1.0" encoding="utf-8"?>
<a:theme xmlns:a="http://schemas.openxmlformats.org/drawingml/2006/main" name="Nature">
  <a:themeElements>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B0AE6A"/>
      </a:hlink>
      <a:folHlink>
        <a:srgbClr val="C3E684"/>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687FCA"/>
        </a:lt1>
        <a:dk2>
          <a:srgbClr val="192449"/>
        </a:dk2>
        <a:lt2>
          <a:srgbClr val="666699"/>
        </a:lt2>
        <a:accent1>
          <a:srgbClr val="C9DDF1"/>
        </a:accent1>
        <a:accent2>
          <a:srgbClr val="FAC164"/>
        </a:accent2>
        <a:accent3>
          <a:srgbClr val="B9C0E1"/>
        </a:accent3>
        <a:accent4>
          <a:srgbClr val="DCDCAF"/>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9F9F9F"/>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
        <a:dk1>
          <a:srgbClr val="FFFFCC"/>
        </a:dk1>
        <a:lt1>
          <a:srgbClr val="967DB5"/>
        </a:lt1>
        <a:dk2>
          <a:srgbClr val="192449"/>
        </a:dk2>
        <a:lt2>
          <a:srgbClr val="8061A5"/>
        </a:lt2>
        <a:accent1>
          <a:srgbClr val="D6C9F1"/>
        </a:accent1>
        <a:accent2>
          <a:srgbClr val="FAC164"/>
        </a:accent2>
        <a:accent3>
          <a:srgbClr val="C9C0D6"/>
        </a:accent3>
        <a:accent4>
          <a:srgbClr val="DCDCAF"/>
        </a:accent4>
        <a:accent5>
          <a:srgbClr val="E7E0F7"/>
        </a:accent5>
        <a:accent6>
          <a:srgbClr val="E0AD59"/>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
        <a:dk1>
          <a:srgbClr val="5B5249"/>
        </a:dk1>
        <a:lt1>
          <a:srgbClr val="FFFFFF"/>
        </a:lt1>
        <a:dk2>
          <a:srgbClr val="2A3D7A"/>
        </a:dk2>
        <a:lt2>
          <a:srgbClr val="CEC8BA"/>
        </a:lt2>
        <a:accent1>
          <a:srgbClr val="C9DDF1"/>
        </a:accent1>
        <a:accent2>
          <a:srgbClr val="FAC164"/>
        </a:accent2>
        <a:accent3>
          <a:srgbClr val="FFFFFF"/>
        </a:accent3>
        <a:accent4>
          <a:srgbClr val="4D453E"/>
        </a:accent4>
        <a:accent5>
          <a:srgbClr val="E0EBF7"/>
        </a:accent5>
        <a:accent6>
          <a:srgbClr val="E0AD59"/>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0</TotalTime>
  <Words>3827</Words>
  <Application>WPS 演示</Application>
  <PresentationFormat>屏幕显示</PresentationFormat>
  <Paragraphs>96</Paragraphs>
  <Slides>14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14</vt:i4>
      </vt:variant>
    </vt:vector>
  </HeadingPairs>
  <TitlesOfParts>
    <vt:vector size="25" baseType="lpstr">
      <vt:lpstr>Arial</vt:lpstr>
      <vt:lpstr>宋体</vt:lpstr>
      <vt:lpstr>Wingdings</vt:lpstr>
      <vt:lpstr>Times New Roman</vt:lpstr>
      <vt:lpstr>楷体_GB2312</vt:lpstr>
      <vt:lpstr>新宋体</vt:lpstr>
      <vt:lpstr>_x000B__x000C_</vt:lpstr>
      <vt:lpstr>Segoe Print</vt:lpstr>
      <vt:lpstr>微软雅黑</vt:lpstr>
      <vt:lpstr>Arial Unicode MS</vt:lpstr>
      <vt:lpstr>Nature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中国现当代文学专题研究（1）</dc:title>
  <dc:creator>JonMMx 2000</dc:creator>
  <cp:lastModifiedBy>Administrator</cp:lastModifiedBy>
  <cp:revision>91</cp:revision>
  <dcterms:created xsi:type="dcterms:W3CDTF">2002-09-17T14:24:34Z</dcterms:created>
  <dcterms:modified xsi:type="dcterms:W3CDTF">2019-04-13T12:04:23Z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93E66AA3BE6D4BC28F89B539728F44EA</vt:lpwstr>
  </property>
  <property fmtid="{D5CDD505-2E9C-101B-9397-08002B2CF9AE}" pid="3" name="KSOProductBuildVer">
    <vt:lpwstr>2052-11.1.0.10356</vt:lpwstr>
  </property>
</Properties>
</file>